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70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325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4" r:id="rId46"/>
    <p:sldId id="315" r:id="rId47"/>
    <p:sldId id="316" r:id="rId48"/>
    <p:sldId id="317" r:id="rId49"/>
    <p:sldId id="318" r:id="rId50"/>
    <p:sldId id="319" r:id="rId51"/>
    <p:sldId id="320" r:id="rId52"/>
    <p:sldId id="321" r:id="rId53"/>
    <p:sldId id="322" r:id="rId54"/>
    <p:sldId id="323" r:id="rId5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F90D0-EA4F-433E-8437-194B887E99CC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EDB28-204A-4179-B90B-B1F9B57D4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829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2E9498-AA1B-472A-95E8-4E7A1B99CF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743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597B-C99C-4926-8AEA-4A137A3CC295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731E-9388-444D-A460-9792BFDE5E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106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597B-C99C-4926-8AEA-4A137A3CC295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731E-9388-444D-A460-9792BFDE5E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387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597B-C99C-4926-8AEA-4A137A3CC295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731E-9388-444D-A460-9792BFDE5E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83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597B-C99C-4926-8AEA-4A137A3CC295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731E-9388-444D-A460-9792BFDE5E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590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597B-C99C-4926-8AEA-4A137A3CC295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731E-9388-444D-A460-9792BFDE5E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486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597B-C99C-4926-8AEA-4A137A3CC295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731E-9388-444D-A460-9792BFDE5E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356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597B-C99C-4926-8AEA-4A137A3CC295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731E-9388-444D-A460-9792BFDE5E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79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597B-C99C-4926-8AEA-4A137A3CC295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731E-9388-444D-A460-9792BFDE5E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090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597B-C99C-4926-8AEA-4A137A3CC295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731E-9388-444D-A460-9792BFDE5E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624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597B-C99C-4926-8AEA-4A137A3CC295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731E-9388-444D-A460-9792BFDE5E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5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597B-C99C-4926-8AEA-4A137A3CC295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731E-9388-444D-A460-9792BFDE5E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728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2DE597B-C99C-4926-8AEA-4A137A3CC295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C9FC731E-9388-444D-A460-9792BFDE5E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911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tosnopt@gmail.com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sit75@list.ru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pu_55@mail.ru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pk.znaet.ru/" TargetMode="External"/><Relationship Id="rId2" Type="http://schemas.openxmlformats.org/officeDocument/2006/relationships/hyperlink" Target="mailto:lapk.luga@yandex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priem@vatuga.r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mailto:aligvy@vbg.ru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mailto:vptvolhov@mail.ru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mailto:priem@vatuga.ru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mailto:ppt_07@mail.r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mailto:pl36@sbor.net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llklisino@llk.su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mailto:mmt16@mail.ru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mailto:spokipk@kirishi.r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mailto:licey26-05@mail.ru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mailto:bsht_beseda@inbox.ru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suz-vak@yandex.ru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mailto:ppcolledj@mail.ru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mailto:gpk_@mail.ru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medik@vyborg.ru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bat42@mail.r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325091" y="-154378"/>
            <a:ext cx="9048997" cy="566453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наименование: Государственное бюджетное профессиональное образовательное учреждение Ленинградской области «Тосненский политехнический техникум» </a:t>
            </a:r>
            <a:endParaRPr lang="ru-RU" sz="1600" b="1" dirty="0" smtClean="0">
              <a:solidFill>
                <a:schemeClr val="tx1"/>
              </a:solidFill>
              <a:latin typeface="Roboto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600" b="1" dirty="0" smtClean="0">
              <a:solidFill>
                <a:schemeClr val="tx1"/>
              </a:solidFill>
              <a:latin typeface="Robot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Сокращенное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наименование: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 ГБПОУ ЛО «Тосненский политехнический техникум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»</a:t>
            </a:r>
          </a:p>
          <a:p>
            <a:pPr marL="0" indent="0" algn="ctr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Адрес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техникума: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187000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Ленинградская область, г. Тосно, шоссе Барыбина,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56.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тел./факс 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+7 (813) 612-23-08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— приёмная директора;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       тел.   +7 (813) 612-50-19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— приёмная комиссия.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График 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пн-пт 8.00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–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17.00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Roboto"/>
              </a:rPr>
              <a:t> </a:t>
            </a:r>
            <a:r>
              <a:rPr lang="de-DE" sz="1600" b="1" dirty="0" smtClean="0">
                <a:solidFill>
                  <a:schemeClr val="accent3">
                    <a:lumMod val="50000"/>
                  </a:schemeClr>
                </a:solidFill>
                <a:latin typeface="Roboto"/>
                <a:hlinkClick r:id="rId2"/>
              </a:rPr>
              <a:t>tosnopt@gmail.com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Roboto"/>
            </a:endParaRP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http://tosnopt.ru/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497142"/>
            <a:ext cx="12192000" cy="1415772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услуг: Сервис на транспорте; строительство и эксплуатация зданий и сооружений; механизация сельского хозяйства; технология продукции общественного питания; сварочное производство; техническое обслуживание и ремонт автомобильного транспорта; мастер отделочных строительных работ; тракторист-машинист сельскохозяйственного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производства; автомеханик; машинист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дорожных и строительных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машин; сварщик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0655" y="570845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аттестата-3,20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2021 году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1731"/>
            <a:ext cx="3657600" cy="2225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308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90B2C953-63C6-4670-AA3D-7AFDC6AEF3E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3"/>
          <a:ext cx="12192001" cy="70783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138">
                  <a:extLst>
                    <a:ext uri="{9D8B030D-6E8A-4147-A177-3AD203B41FA5}">
                      <a16:colId xmlns:a16="http://schemas.microsoft.com/office/drawing/2014/main" val="242102628"/>
                    </a:ext>
                  </a:extLst>
                </a:gridCol>
                <a:gridCol w="4978273">
                  <a:extLst>
                    <a:ext uri="{9D8B030D-6E8A-4147-A177-3AD203B41FA5}">
                      <a16:colId xmlns:a16="http://schemas.microsoft.com/office/drawing/2014/main" val="188206167"/>
                    </a:ext>
                  </a:extLst>
                </a:gridCol>
                <a:gridCol w="2368555">
                  <a:extLst>
                    <a:ext uri="{9D8B030D-6E8A-4147-A177-3AD203B41FA5}">
                      <a16:colId xmlns:a16="http://schemas.microsoft.com/office/drawing/2014/main" val="425548119"/>
                    </a:ext>
                  </a:extLst>
                </a:gridCol>
                <a:gridCol w="2131282">
                  <a:extLst>
                    <a:ext uri="{9D8B030D-6E8A-4147-A177-3AD203B41FA5}">
                      <a16:colId xmlns:a16="http://schemas.microsoft.com/office/drawing/2014/main" val="1805220559"/>
                    </a:ext>
                  </a:extLst>
                </a:gridCol>
                <a:gridCol w="2250753">
                  <a:extLst>
                    <a:ext uri="{9D8B030D-6E8A-4147-A177-3AD203B41FA5}">
                      <a16:colId xmlns:a16="http://schemas.microsoft.com/office/drawing/2014/main" val="2279791562"/>
                    </a:ext>
                  </a:extLst>
                </a:gridCol>
              </a:tblGrid>
              <a:tr h="5968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51032182"/>
                  </a:ext>
                </a:extLst>
              </a:tr>
              <a:tr h="383573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Программы подготовки специалистов среднего звена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784158"/>
                  </a:ext>
                </a:extLst>
              </a:tr>
              <a:tr h="6301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Эксплуатация и ремонт сельскохозяйственной </a:t>
                      </a:r>
                      <a:r>
                        <a:rPr lang="ru-RU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техники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j-lt"/>
                        </a:rPr>
                        <a:t>3 года 10 месяцев</a:t>
                      </a:r>
                      <a:endParaRPr lang="ru-RU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бюджет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9995302"/>
                  </a:ext>
                </a:extLst>
              </a:tr>
              <a:tr h="6365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Механизация сельского </a:t>
                      </a:r>
                      <a:r>
                        <a:rPr lang="ru-RU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хозяйства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3 года 10 месяцев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j-lt"/>
                        </a:rPr>
                        <a:t>бюджет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0622081"/>
                  </a:ext>
                </a:extLst>
              </a:tr>
              <a:tr h="603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Электрификация </a:t>
                      </a: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автоматизация сельского </a:t>
                      </a:r>
                      <a:r>
                        <a:rPr lang="ru-RU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хозяйства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2 года 10 месяцев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бюджет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39292602"/>
                  </a:ext>
                </a:extLst>
              </a:tr>
              <a:tr h="603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Электрификация и автоматизация сельского </a:t>
                      </a:r>
                      <a:r>
                        <a:rPr lang="ru-RU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хозяйства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года 10 месяцев 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68239461"/>
                  </a:ext>
                </a:extLst>
              </a:tr>
              <a:tr h="603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 smtClean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Экономика </a:t>
                      </a: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бухгалтерский учет (по отраслям</a:t>
                      </a:r>
                      <a:r>
                        <a:rPr lang="ru-RU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6 месяцев 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9052952"/>
                  </a:ext>
                </a:extLst>
              </a:tr>
              <a:tr h="383573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Среднее профессиональное образование (подготовка квалифицированных рабочих и служащих)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942893"/>
                  </a:ext>
                </a:extLst>
              </a:tr>
              <a:tr h="6145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Сварщик (ручной и частично механизированной сварки (наплавки)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j-lt"/>
                        </a:rPr>
                        <a:t>9 классов</a:t>
                      </a:r>
                      <a:endParaRPr lang="ru-RU" sz="1400" dirty="0"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 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6099118"/>
                  </a:ext>
                </a:extLst>
              </a:tr>
              <a:tr h="6674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Тракторист-машинист сельскохозяйственного производства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 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j-lt"/>
                        </a:rPr>
                        <a:t>бюджет</a:t>
                      </a:r>
                      <a:endParaRPr lang="ru-RU" sz="1400" dirty="0"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4267475"/>
                  </a:ext>
                </a:extLst>
              </a:tr>
              <a:tr h="383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Мастер по ремонту и обслуживанию автомобилей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 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j-lt"/>
                        </a:rPr>
                        <a:t>бюджет</a:t>
                      </a:r>
                      <a:endParaRPr lang="ru-RU" sz="1400" dirty="0"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5372470"/>
                  </a:ext>
                </a:extLst>
              </a:tr>
              <a:tr h="7519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Повар, кондитер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60"/>
                        </a:lnSpc>
                        <a:spcAft>
                          <a:spcPts val="800"/>
                        </a:spcAft>
                      </a:pPr>
                      <a:r>
                        <a:rPr lang="ru-RU" sz="1400" spc="25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 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5677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102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2894" y="2082623"/>
            <a:ext cx="3883498" cy="22557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6865" y="395417"/>
            <a:ext cx="238073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 –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3,45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2021 году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151564"/>
            <a:ext cx="12171787" cy="1710468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Экономика и бухгалтерский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учет; монтаж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наладка и эксплуатация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электрооборудования; сварщик; монтаж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техническая эксплуатация промышленного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оборудования; сварочное производство; техническое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обслуживание и ремонт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автотранспорта; технология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комплексной переработки древесины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5D0430C8-8175-4895-8831-933EC361D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107" y="147379"/>
            <a:ext cx="8538906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Полное наименование учреждения: Государственное бюджетное профессиональное образовательное учреждение Ленинградской области </a:t>
            </a: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«Политехнический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колледж» города </a:t>
            </a: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Светогорска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Сокращенное наименование: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ГБ 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ПОУ ЛО "Политехнический колледж".</a:t>
            </a: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Адрес техникума: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 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188992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Ленинградская обл., г. Светогорск ул. Красноармейская д. </a:t>
            </a: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3( нет общежития)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Режим работы: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 </a:t>
            </a:r>
            <a:endParaRPr kumimoji="0" lang="ru-RU" alt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понедельник-суббота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 с 8:30 до 17:30, обед с 12:00 до 13:00. Воскресенье - выходной</a:t>
            </a: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Телефоны:</a:t>
            </a: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         +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7 (</a:t>
            </a: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813) 784-34-85 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- секретарь учебной </a:t>
            </a: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части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;</a:t>
            </a: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+7 (</a:t>
            </a: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813) 784 58-65 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- приемная директора.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E-mail:</a:t>
            </a:r>
            <a:r>
              <a:rPr kumimoji="0" lang="ru-RU" alt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 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pl40@yandex.ru</a:t>
            </a: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 </a:t>
            </a:r>
            <a:r>
              <a:rPr kumimoji="0" lang="de-DE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http://svetocollege.ru/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/>
            </a:r>
            <a:b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</a:b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84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3">
            <a:extLst>
              <a:ext uri="{FF2B5EF4-FFF2-40B4-BE49-F238E27FC236}">
                <a16:creationId xmlns:a16="http://schemas.microsoft.com/office/drawing/2014/main" id="{90B2C953-63C6-4670-AA3D-7AFDC6AEF3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6987547"/>
              </p:ext>
            </p:extLst>
          </p:nvPr>
        </p:nvGraphicFramePr>
        <p:xfrm>
          <a:off x="0" y="4"/>
          <a:ext cx="12192001" cy="68579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138">
                  <a:extLst>
                    <a:ext uri="{9D8B030D-6E8A-4147-A177-3AD203B41FA5}">
                      <a16:colId xmlns:a16="http://schemas.microsoft.com/office/drawing/2014/main" val="242102628"/>
                    </a:ext>
                  </a:extLst>
                </a:gridCol>
                <a:gridCol w="4978273">
                  <a:extLst>
                    <a:ext uri="{9D8B030D-6E8A-4147-A177-3AD203B41FA5}">
                      <a16:colId xmlns:a16="http://schemas.microsoft.com/office/drawing/2014/main" val="188206167"/>
                    </a:ext>
                  </a:extLst>
                </a:gridCol>
                <a:gridCol w="2368555">
                  <a:extLst>
                    <a:ext uri="{9D8B030D-6E8A-4147-A177-3AD203B41FA5}">
                      <a16:colId xmlns:a16="http://schemas.microsoft.com/office/drawing/2014/main" val="425548119"/>
                    </a:ext>
                  </a:extLst>
                </a:gridCol>
                <a:gridCol w="2131282">
                  <a:extLst>
                    <a:ext uri="{9D8B030D-6E8A-4147-A177-3AD203B41FA5}">
                      <a16:colId xmlns:a16="http://schemas.microsoft.com/office/drawing/2014/main" val="1805220559"/>
                    </a:ext>
                  </a:extLst>
                </a:gridCol>
                <a:gridCol w="2250753">
                  <a:extLst>
                    <a:ext uri="{9D8B030D-6E8A-4147-A177-3AD203B41FA5}">
                      <a16:colId xmlns:a16="http://schemas.microsoft.com/office/drawing/2014/main" val="2279791562"/>
                    </a:ext>
                  </a:extLst>
                </a:gridCol>
              </a:tblGrid>
              <a:tr h="4680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51032182"/>
                  </a:ext>
                </a:extLst>
              </a:tr>
              <a:tr h="234012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По программам подготовки специалистов среднего звена</a:t>
                      </a:r>
                      <a:endParaRPr lang="ru-RU" sz="1400" dirty="0">
                        <a:effectLst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784158"/>
                  </a:ext>
                </a:extLst>
              </a:tr>
              <a:tr h="6102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Менеджер по продажам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2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бюджет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9995302"/>
                  </a:ext>
                </a:extLst>
              </a:tr>
              <a:tr h="2721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Сварочное производство( техник)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3 года 10 месяцев</a:t>
                      </a: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бюджет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9321030"/>
                  </a:ext>
                </a:extLst>
              </a:tr>
              <a:tr h="4564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Товароведение и экспертиза качества потребительских товаров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2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платно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3691949"/>
                  </a:ext>
                </a:extLst>
              </a:tr>
              <a:tr h="475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Монтаж и техническая эксплуатация промышленного оборудования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3 года 10 месяцев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платно</a:t>
                      </a: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0622081"/>
                  </a:ext>
                </a:extLst>
              </a:tr>
              <a:tr h="2568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Технология комплексной переработки древесины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3 года 10 месяцев</a:t>
                      </a: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платно</a:t>
                      </a: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39292602"/>
                  </a:ext>
                </a:extLst>
              </a:tr>
              <a:tr h="9103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Монтаж, наладка и эксплуатация электрооборудования промышленных и гражданских зданий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платно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8436772"/>
                  </a:ext>
                </a:extLst>
              </a:tr>
              <a:tr h="5721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Электромонтер по ремонту и обслуживанию электрооборудования (по отраслям)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платно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08327056"/>
                  </a:ext>
                </a:extLst>
              </a:tr>
              <a:tr h="234012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</a:rPr>
                        <a:t>По программам подготовки специалистов среднего звена</a:t>
                      </a:r>
                      <a:endParaRPr lang="ru-RU" sz="1400" dirty="0"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942893"/>
                  </a:ext>
                </a:extLst>
              </a:tr>
              <a:tr h="355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400" spc="0" dirty="0" smtClean="0">
                          <a:effectLst/>
                          <a:latin typeface="+mn-lt"/>
                        </a:rPr>
                        <a:t>Экономика </a:t>
                      </a:r>
                      <a:r>
                        <a:rPr lang="ru-RU" sz="1400" spc="0" dirty="0">
                          <a:effectLst/>
                          <a:latin typeface="+mn-lt"/>
                        </a:rPr>
                        <a:t>и бухгалтерский учет (по отраслям</a:t>
                      </a:r>
                      <a:r>
                        <a:rPr lang="ru-RU" sz="1400" spc="0" dirty="0" smtClean="0">
                          <a:effectLst/>
                          <a:latin typeface="+mn-lt"/>
                        </a:rPr>
                        <a:t>)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1" marR="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11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год </a:t>
                      </a: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месяцев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6099118"/>
                  </a:ext>
                </a:extLst>
              </a:tr>
              <a:tr h="3857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390"/>
                        </a:lnSpc>
                        <a:spcAft>
                          <a:spcPts val="1500"/>
                        </a:spcAft>
                      </a:pPr>
                      <a:r>
                        <a:rPr lang="ru-RU" sz="1400" spc="0" dirty="0" smtClean="0">
                          <a:effectLst/>
                          <a:latin typeface="+mn-lt"/>
                        </a:rPr>
                        <a:t>Монтаж </a:t>
                      </a:r>
                      <a:r>
                        <a:rPr lang="ru-RU" sz="1400" spc="0" dirty="0">
                          <a:effectLst/>
                          <a:latin typeface="+mn-lt"/>
                        </a:rPr>
                        <a:t>и техническая эксплуатация промышленного </a:t>
                      </a:r>
                      <a:r>
                        <a:rPr lang="ru-RU" sz="1400" spc="0" dirty="0" smtClean="0">
                          <a:effectLst/>
                          <a:latin typeface="+mn-lt"/>
                        </a:rPr>
                        <a:t>оборудования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1" marR="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smtClean="0">
                          <a:effectLst/>
                          <a:latin typeface="+mn-lt"/>
                        </a:rPr>
                        <a:t>11 классов</a:t>
                      </a: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4267475"/>
                  </a:ext>
                </a:extLst>
              </a:tr>
              <a:tr h="2721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400" spc="0" dirty="0" smtClean="0">
                          <a:effectLst/>
                          <a:latin typeface="+mn-lt"/>
                        </a:rPr>
                        <a:t>Технология </a:t>
                      </a:r>
                      <a:r>
                        <a:rPr lang="ru-RU" sz="1400" spc="0" dirty="0">
                          <a:effectLst/>
                          <a:latin typeface="+mn-lt"/>
                        </a:rPr>
                        <a:t>комплексной переработки </a:t>
                      </a:r>
                      <a:r>
                        <a:rPr lang="ru-RU" sz="1400" spc="0" dirty="0" smtClean="0">
                          <a:effectLst/>
                          <a:latin typeface="+mn-lt"/>
                        </a:rPr>
                        <a:t>древесины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1" marR="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smtClean="0">
                          <a:effectLst/>
                          <a:latin typeface="+mn-lt"/>
                        </a:rPr>
                        <a:t>11 классов</a:t>
                      </a: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года 10 месяцев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5372470"/>
                  </a:ext>
                </a:extLst>
              </a:tr>
              <a:tr h="4346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400" spc="0" dirty="0" smtClean="0">
                          <a:effectLst/>
                          <a:latin typeface="+mn-lt"/>
                        </a:rPr>
                        <a:t>Монтаж</a:t>
                      </a:r>
                      <a:r>
                        <a:rPr lang="ru-RU" sz="1400" spc="0" dirty="0">
                          <a:effectLst/>
                          <a:latin typeface="+mn-lt"/>
                        </a:rPr>
                        <a:t>, наладка и эксплуатация электрооборудования промышленных и гражданских </a:t>
                      </a:r>
                      <a:r>
                        <a:rPr lang="ru-RU" sz="1400" spc="0" dirty="0" smtClean="0">
                          <a:effectLst/>
                          <a:latin typeface="+mn-lt"/>
                        </a:rPr>
                        <a:t>зданий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1" marR="3301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60"/>
                        </a:lnSpc>
                        <a:spcAft>
                          <a:spcPts val="800"/>
                        </a:spcAft>
                      </a:pPr>
                      <a:r>
                        <a:rPr lang="ru-RU" sz="1400" spc="25" dirty="0" smtClean="0">
                          <a:effectLst/>
                          <a:latin typeface="+mn-lt"/>
                        </a:rPr>
                        <a:t>11 классов</a:t>
                      </a:r>
                      <a:endParaRPr lang="ru-RU" sz="1400" spc="25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года 10 месяцев 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5677090"/>
                  </a:ext>
                </a:extLst>
              </a:tr>
              <a:tr h="4858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Товароведение и экспертиза качества потребительских товаров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60"/>
                        </a:lnSpc>
                        <a:spcAft>
                          <a:spcPts val="800"/>
                        </a:spcAft>
                      </a:pPr>
                      <a:r>
                        <a:rPr lang="ru-RU" sz="1400" spc="25" dirty="0" smtClean="0">
                          <a:effectLst/>
                          <a:latin typeface="+mn-lt"/>
                        </a:rPr>
                        <a:t>11 классов</a:t>
                      </a:r>
                      <a:endParaRPr lang="ru-RU" sz="1400" spc="25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год 10 месяцев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43585151"/>
                  </a:ext>
                </a:extLst>
              </a:tr>
              <a:tr h="4346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Строительство и эксплуатация зданий и сооружений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60"/>
                        </a:lnSpc>
                        <a:spcAft>
                          <a:spcPts val="800"/>
                        </a:spcAft>
                      </a:pPr>
                      <a:r>
                        <a:rPr lang="ru-RU" sz="1400" spc="25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2801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980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741915" y="106877"/>
            <a:ext cx="7990905" cy="5332021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: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Государственное </a:t>
            </a: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бюджетное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профессиональное образовательное </a:t>
            </a: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учреждение Ленинградской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области </a:t>
            </a: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«Сланцевский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индустриальный </a:t>
            </a: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техникум»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b="1" dirty="0" smtClean="0">
              <a:solidFill>
                <a:schemeClr val="tx1"/>
              </a:solidFill>
              <a:latin typeface="Robot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Сокращенное наименование: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ГБПОУ ЛО "СИТ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"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Адрес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техникума: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188560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Ленинградская обл., г. Сланцы, ул. </a:t>
            </a:r>
            <a:r>
              <a:rPr lang="ru-RU" sz="1600" dirty="0" err="1">
                <a:solidFill>
                  <a:schemeClr val="tx1"/>
                </a:solidFill>
                <a:latin typeface="Roboto"/>
              </a:rPr>
              <a:t>Климчука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д. 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1(имеется возможность предоставления </a:t>
            </a:r>
            <a:r>
              <a:rPr lang="ru-RU" sz="1600" b="1" i="1" dirty="0">
                <a:solidFill>
                  <a:schemeClr val="tx1"/>
                </a:solidFill>
                <a:latin typeface="Roboto"/>
              </a:rPr>
              <a:t>общежития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 всем нуждающимся иногородним обучающимся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).</a:t>
            </a:r>
            <a:endParaRPr lang="ru-RU" sz="1600" dirty="0" smtClean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тел./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факс 81374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- 31472— приёмная директора;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        тел.   81374-31472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(доб. 9) — учебная часть.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График 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пн-пт 8.00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–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17.00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 smtClean="0">
                <a:solidFill>
                  <a:schemeClr val="accent3">
                    <a:lumMod val="50000"/>
                  </a:schemeClr>
                </a:solidFill>
                <a:latin typeface="Roboto"/>
                <a:hlinkClick r:id="rId2"/>
              </a:rPr>
              <a:t>sit75@list.ru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Roboto"/>
            </a:endParaRP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http://www.slit.uspb.ru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2466" y="495201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аттестата-3,48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2021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25020"/>
            <a:ext cx="12192000" cy="1323439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: Электроснабжение; экономика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и бухгалтерский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учет; техническая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эксплуатация и обслуживание электрического и электромеханического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оборудования; банковское дело; закройщик;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т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ракторист-машинист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сельскохозяйственного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производства; сварщик;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ператор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швейного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оборудования; мастер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общестроительных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работ; мастер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отделочных строительных и декоративных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работ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0357"/>
            <a:ext cx="3599411" cy="2190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646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0" y="6"/>
          <a:ext cx="12191999" cy="6119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1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2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7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2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023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Профессия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базе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Срок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Основа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04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Техническая эксплуатация и обслуживание электрического и  электромеханического оборудования (по отраслям)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23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r>
                        <a:rPr lang="ru-RU" sz="1600" dirty="0" smtClean="0"/>
                        <a:t>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Электроснабжение (по отраслям)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04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Монтаж, техническая  эксплуатация и ремонт промышленного оборудования (по отраслям) 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23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Экономика и бухгалтерский учёт (по отраслям) 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 10  месяцев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платно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404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 Банковское дело (по отраслям)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 10  месяцев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платно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023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Закройщик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5 месяцев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995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Тракторист-машинист сельскохозяйственного производства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2 года  10 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023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Сварщик (ручной и частично механизированной сварки (наплавки)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 10  месяцев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45967"/>
                  </a:ext>
                </a:extLst>
              </a:tr>
              <a:tr h="41023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Оператор швейного оборудования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 10  месяцев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38272"/>
                  </a:ext>
                </a:extLst>
              </a:tr>
              <a:tr h="1075865">
                <a:tc>
                  <a:txBody>
                    <a:bodyPr/>
                    <a:lstStyle/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10.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Мастер отделочных строительных и декоративных работ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 10 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781221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119336"/>
            <a:ext cx="12191999" cy="738664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На обучение в техникум принимаются лица с ограниченными возможностями здоровья и инвалиды, которым согласно заключению федерального учреждения медико-социальной экспертизы не противопоказано обучение в техникуме по данным специальностям 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программам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97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496863" y="407609"/>
            <a:ext cx="8695137" cy="4868883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: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Государственное бюджетное профессиональное образовательное </a:t>
            </a: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учреждение Ленинградской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области "Лодейнопольский техникум промышленных </a:t>
            </a: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технологий"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b="1" dirty="0" smtClean="0">
              <a:solidFill>
                <a:schemeClr val="tx1"/>
              </a:solidFill>
              <a:latin typeface="Robot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Сокращенное наименование: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ГБПОУ ЛО "ЛТПТ"</a:t>
            </a:r>
            <a:endParaRPr lang="ru-RU" sz="1600" dirty="0" smtClean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Адрес техникума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: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187700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Ленинградская область, г. Лодейное Поле, ул. Гагарина, д. 10, корпус 1 (пересечение улиц Гагарина и Коммунаров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).</a:t>
            </a:r>
            <a:endParaRPr lang="en-US" sz="1600" dirty="0" smtClean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             тел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./факс 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+7(813) 642-50-38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— з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аведующий отделением;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тел.    +7(813) 642-50-38— учебная часть.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График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пн-пт 8.30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–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16.30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 smtClean="0">
                <a:solidFill>
                  <a:schemeClr val="accent3">
                    <a:lumMod val="50000"/>
                  </a:schemeClr>
                </a:solidFill>
                <a:latin typeface="Roboto"/>
                <a:hlinkClick r:id="rId2"/>
              </a:rPr>
              <a:t>pu_55@mail.ru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Roboto"/>
            </a:endParaRP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Roboto"/>
              </a:rPr>
              <a:t>http://www.ltptlo.ru/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Robo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6375" y="616005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аттестата-3,48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2021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25020"/>
            <a:ext cx="12192000" cy="1569660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: Мастер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жилищно-коммунального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хозяйства; техническое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обслуживание и ремонт двигателей, систем и агрегатов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автомобилей; технология деревообработки; технология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продукции общественного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питания; автомеханик; мастер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столярного и мебельного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производства;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овар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,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кондитер; электромонтер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по ремонту и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обслуживанию электрооборудования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(по отраслям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); оператор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швейного оборудования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4064"/>
            <a:ext cx="3657600" cy="2203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20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792873"/>
              </p:ext>
            </p:extLst>
          </p:nvPr>
        </p:nvGraphicFramePr>
        <p:xfrm>
          <a:off x="0" y="1"/>
          <a:ext cx="12192000" cy="7089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26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4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63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96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440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Профессия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базе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Срок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Основа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10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1.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Технология деревообработки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9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</a:t>
                      </a:r>
                      <a:r>
                        <a:rPr lang="ru-RU" sz="1500" dirty="0" smtClean="0"/>
                        <a:t>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Техническое обслуживание и ремонт автомобильного транспорта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9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3.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Технология продукции общественного питания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36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4.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Автомеханик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2 </a:t>
                      </a:r>
                      <a:r>
                        <a:rPr lang="ru-RU" sz="1600" dirty="0" smtClean="0"/>
                        <a:t>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035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5.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Мастер столярного и мебельного производства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035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6.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Повар, кондитер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136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7.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Электромонтер по ремонту и обслуживанию электрооборудования (по отраслям) 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9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8.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Оператор швейного оборудования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45967"/>
                  </a:ext>
                </a:extLst>
              </a:tr>
              <a:tr h="4339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9.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Мастер жилищно-коммунального хозяйства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38272"/>
                  </a:ext>
                </a:extLst>
              </a:tr>
              <a:tr h="4339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10.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Мастер по ремонту и обслуживанию автомобилей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7812217"/>
                  </a:ext>
                </a:extLst>
              </a:tr>
              <a:tr h="84035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11.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Поварское и кондитерское дело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0533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971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97528" y="541958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аттестата-3,48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2021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457818"/>
            <a:ext cx="12191999" cy="1415772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образовательных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услуг: Мастер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отделочных строительных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работ; монтажник санитарно-технических, вентиляционных систем и оборудования; сварщик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(электросварочные и газосварочные работы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); пекарь; технология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хлеба, кондитерских и макаронных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изделий; сварочное производство;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автомеханик;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техническое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обслуживание и ремонт автомобильного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транспорта; портной; оператор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швейного оборудования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574473" y="-207034"/>
            <a:ext cx="8372104" cy="5735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Полное наименование: Государственное автономное профессиональное образовательное учреждение Ленинградской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области «Лужский агропромышленный техникум»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Сокращенное наименование: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ГАПОУ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ЛО «Лужский агропромышленный техникум»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Адрес техникума: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188230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г. Луга, Ленинградская область, Медведское шоссе, д. 2.(ж/д до ст. Луга, авт. №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131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до ост. "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Техникум",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иногородним </a:t>
            </a: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предоставляется общежитие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).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 Контактный телефон: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тел./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факс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+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7 (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813) 722-33-51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—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приёмная директора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График работы: пятидневная рабочая неделя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пн-пт 8.00 – 17.00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Электронная почта: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2"/>
              </a:rPr>
              <a:t>lapk.luga@yandex.ru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3"/>
              </a:rPr>
              <a:t>www.lapk.znaet.ru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0BB23">
                    <a:lumMod val="5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90BB23">
                  <a:lumMod val="50000"/>
                </a:srgb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17569"/>
            <a:ext cx="3574473" cy="2326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79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7">
            <a:extLst>
              <a:ext uri="{FF2B5EF4-FFF2-40B4-BE49-F238E27FC236}">
                <a16:creationId xmlns:a16="http://schemas.microsoft.com/office/drawing/2014/main" id="{9C5021D0-1F8B-454D-95E4-C5B6D4BCA09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0"/>
          <a:ext cx="12191997" cy="61193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96">
                  <a:extLst>
                    <a:ext uri="{9D8B030D-6E8A-4147-A177-3AD203B41FA5}">
                      <a16:colId xmlns:a16="http://schemas.microsoft.com/office/drawing/2014/main" val="3483770839"/>
                    </a:ext>
                  </a:extLst>
                </a:gridCol>
                <a:gridCol w="442846">
                  <a:extLst>
                    <a:ext uri="{9D8B030D-6E8A-4147-A177-3AD203B41FA5}">
                      <a16:colId xmlns:a16="http://schemas.microsoft.com/office/drawing/2014/main" val="683531495"/>
                    </a:ext>
                  </a:extLst>
                </a:gridCol>
                <a:gridCol w="6248249">
                  <a:extLst>
                    <a:ext uri="{9D8B030D-6E8A-4147-A177-3AD203B41FA5}">
                      <a16:colId xmlns:a16="http://schemas.microsoft.com/office/drawing/2014/main" val="2449645489"/>
                    </a:ext>
                  </a:extLst>
                </a:gridCol>
                <a:gridCol w="1735448">
                  <a:extLst>
                    <a:ext uri="{9D8B030D-6E8A-4147-A177-3AD203B41FA5}">
                      <a16:colId xmlns:a16="http://schemas.microsoft.com/office/drawing/2014/main" val="630446201"/>
                    </a:ext>
                  </a:extLst>
                </a:gridCol>
                <a:gridCol w="2033216">
                  <a:extLst>
                    <a:ext uri="{9D8B030D-6E8A-4147-A177-3AD203B41FA5}">
                      <a16:colId xmlns:a16="http://schemas.microsoft.com/office/drawing/2014/main" val="2126690408"/>
                    </a:ext>
                  </a:extLst>
                </a:gridCol>
                <a:gridCol w="1705242">
                  <a:extLst>
                    <a:ext uri="{9D8B030D-6E8A-4147-A177-3AD203B41FA5}">
                      <a16:colId xmlns:a16="http://schemas.microsoft.com/office/drawing/2014/main" val="2468938440"/>
                    </a:ext>
                  </a:extLst>
                </a:gridCol>
              </a:tblGrid>
              <a:tr h="1252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14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57396537"/>
                  </a:ext>
                </a:extLst>
              </a:tr>
              <a:tr h="7131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strike="noStrike" dirty="0" smtClean="0">
                          <a:effectLst/>
                          <a:latin typeface="+mn-lt"/>
                        </a:rPr>
                        <a:t>Мастер отделочных строительных и декоративных работ( </a:t>
                      </a:r>
                      <a:r>
                        <a:rPr lang="ru-RU" sz="1600" b="1" u="none" strike="noStrike" dirty="0" smtClean="0">
                          <a:effectLst/>
                          <a:latin typeface="+mn-lt"/>
                        </a:rPr>
                        <a:t>маляр,</a:t>
                      </a:r>
                      <a:r>
                        <a:rPr lang="ru-RU" sz="1600" b="1" u="none" strike="noStrike" baseline="0" dirty="0" smtClean="0">
                          <a:effectLst/>
                          <a:latin typeface="+mn-lt"/>
                        </a:rPr>
                        <a:t> штукатур, облицовщик- плиточник</a:t>
                      </a:r>
                      <a:r>
                        <a:rPr lang="ru-RU" sz="1600" u="none" strike="noStrike" baseline="0" dirty="0" smtClean="0">
                          <a:effectLst/>
                          <a:latin typeface="+mn-lt"/>
                        </a:rPr>
                        <a:t>)</a:t>
                      </a:r>
                      <a:endParaRPr lang="ru-RU" sz="1600" u="none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2 года 10 месяцев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платно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2007480"/>
                  </a:ext>
                </a:extLst>
              </a:tr>
              <a:tr h="4472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</a:rPr>
                        <a:t>Сварщик (ручной и частично механизированной сварки (наплавки)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9</a:t>
                      </a:r>
                      <a:r>
                        <a:rPr lang="en-US" sz="16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+mn-lt"/>
                        </a:rPr>
                        <a:t>классов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3 года 10 месяцев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бюджет/ 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6857418"/>
                  </a:ext>
                </a:extLst>
              </a:tr>
              <a:tr h="676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</a:rPr>
                        <a:t>Технология хлеба</a:t>
                      </a:r>
                      <a:r>
                        <a:rPr lang="ru-RU" sz="1600" baseline="0" dirty="0" smtClean="0">
                          <a:latin typeface="+mn-lt"/>
                        </a:rPr>
                        <a:t>,</a:t>
                      </a:r>
                      <a:r>
                        <a:rPr lang="ru-RU" sz="1600" dirty="0" smtClean="0">
                          <a:latin typeface="+mn-lt"/>
                        </a:rPr>
                        <a:t> кондитерских и макаронных изделий( </a:t>
                      </a:r>
                      <a:r>
                        <a:rPr lang="ru-RU" sz="1600" b="1" dirty="0" smtClean="0">
                          <a:latin typeface="+mn-lt"/>
                        </a:rPr>
                        <a:t>пекарь, кондитер, тестовод</a:t>
                      </a:r>
                      <a:r>
                        <a:rPr lang="ru-RU" sz="1600" dirty="0" smtClean="0">
                          <a:latin typeface="+mn-lt"/>
                        </a:rPr>
                        <a:t>)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smtClean="0">
                          <a:effectLst/>
                          <a:latin typeface="+mn-lt"/>
                        </a:rPr>
                        <a:t>3 года 10 месяцев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бюджет/ 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1523463"/>
                  </a:ext>
                </a:extLst>
              </a:tr>
              <a:tr h="6732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600" u="none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</a:rPr>
                        <a:t>Техническое обслуживание и ремонт двигателей, систем и агрегатов автомобилей(</a:t>
                      </a:r>
                      <a:r>
                        <a:rPr lang="ru-RU" sz="1600" b="1" dirty="0" smtClean="0">
                          <a:latin typeface="+mn-lt"/>
                        </a:rPr>
                        <a:t>слесарь</a:t>
                      </a:r>
                      <a:r>
                        <a:rPr lang="ru-RU" sz="1600" dirty="0" smtClean="0">
                          <a:latin typeface="+mn-lt"/>
                        </a:rPr>
                        <a:t>)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3 года 10 месяцев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53834654"/>
                  </a:ext>
                </a:extLst>
              </a:tr>
              <a:tr h="676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600" u="none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</a:rPr>
                        <a:t>Тракторист - машинист сельскохозяйственного производства категории </a:t>
                      </a:r>
                      <a:r>
                        <a:rPr lang="de-DE" sz="1600" dirty="0" smtClean="0">
                          <a:latin typeface="+mn-lt"/>
                        </a:rPr>
                        <a:t>B,</a:t>
                      </a:r>
                      <a:r>
                        <a:rPr lang="de-DE" sz="1600" baseline="0" dirty="0" smtClean="0">
                          <a:latin typeface="+mn-lt"/>
                        </a:rPr>
                        <a:t> C, E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 smtClean="0">
                          <a:effectLst/>
                          <a:latin typeface="+mn-lt"/>
                        </a:rPr>
                        <a:t>2</a:t>
                      </a:r>
                      <a:r>
                        <a:rPr lang="ru-RU" sz="1600" dirty="0" smtClean="0">
                          <a:effectLst/>
                          <a:latin typeface="+mn-lt"/>
                        </a:rPr>
                        <a:t> года 10 месяцев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бюджет/ 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30125673"/>
                  </a:ext>
                </a:extLst>
              </a:tr>
              <a:tr h="3787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6.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</a:rPr>
                        <a:t>Слесарь</a:t>
                      </a:r>
                      <a:r>
                        <a:rPr lang="ru-RU" sz="1600" baseline="0" dirty="0" smtClean="0">
                          <a:latin typeface="+mn-lt"/>
                        </a:rPr>
                        <a:t> по ремонту сельскохозяйственных машин и оборудования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2 года 10 месяцев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30924914"/>
                  </a:ext>
                </a:extLst>
              </a:tr>
              <a:tr h="520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7.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</a:rPr>
                        <a:t>Монтажник санитарно-технических , вентиляционных систем и</a:t>
                      </a:r>
                    </a:p>
                    <a:p>
                      <a:r>
                        <a:rPr lang="ru-RU" sz="1600" dirty="0" smtClean="0">
                          <a:latin typeface="+mn-lt"/>
                        </a:rPr>
                        <a:t>оборудования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2 года 10 месяцев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платно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53767709"/>
                  </a:ext>
                </a:extLst>
              </a:tr>
              <a:tr h="7807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8.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</a:rPr>
                        <a:t>Эксплуатация и ремонт сельскохозяйственной техники и</a:t>
                      </a:r>
                    </a:p>
                    <a:p>
                      <a:r>
                        <a:rPr lang="ru-RU" sz="1600" dirty="0" smtClean="0">
                          <a:latin typeface="+mn-lt"/>
                        </a:rPr>
                        <a:t>Оборудования(</a:t>
                      </a:r>
                      <a:r>
                        <a:rPr lang="ru-RU" sz="1600" b="1" dirty="0" smtClean="0">
                          <a:latin typeface="+mn-lt"/>
                        </a:rPr>
                        <a:t>техник</a:t>
                      </a:r>
                      <a:r>
                        <a:rPr lang="ru-RU" sz="1600" dirty="0" smtClean="0">
                          <a:latin typeface="+mn-lt"/>
                        </a:rPr>
                        <a:t>)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3 года 10 месяцев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платно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383440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119336"/>
            <a:ext cx="12192000" cy="738664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На обучение в техникум принимаются лица с ограниченными возможностями здоровья и инвалиды, которым согласно заключению федерального учреждения медико-социальной экспертизы не противопоказано обучение в техникуме по данным специальностям 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программам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59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758541" y="37154"/>
            <a:ext cx="8053844" cy="551742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: </a:t>
            </a: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Выборгский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филиал Федерального государственного бюджетного образовательного учреждения высшего образования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«Санкт-Петербургский государственный университет гражданской авиации»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 </a:t>
            </a:r>
            <a:endParaRPr lang="ru-RU" sz="1600" dirty="0" smtClean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Сокращенное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наименование: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 Выборгский филиал ФГБОУ ВО СПбГУ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ГА</a:t>
            </a:r>
          </a:p>
          <a:p>
            <a:pPr marL="0" indent="0" algn="ctr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Адрес колледжа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:</a:t>
            </a:r>
          </a:p>
          <a:p>
            <a:pPr marL="0" indent="0" algn="ctr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188808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Ленинградская обл., г. Выборг, ул. Путейская, д.8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.(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имеется возможность предоставления общежития всем нуждающимся иногородним </a:t>
            </a:r>
            <a:r>
              <a:rPr lang="ru-RU" sz="1600" i="1" dirty="0" smtClean="0">
                <a:solidFill>
                  <a:schemeClr val="tx1"/>
                </a:solidFill>
                <a:latin typeface="Roboto"/>
              </a:rPr>
              <a:t>обучающимся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).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тел./факс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+7 (813)-782-14-90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— приёмная директора;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       тел.   +7 (813)-782-49-70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— приёмная комиссия.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График 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пн-пт 8.30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– 17.00.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 smtClean="0">
                <a:solidFill>
                  <a:schemeClr val="accent3">
                    <a:lumMod val="50000"/>
                  </a:schemeClr>
                </a:solidFill>
                <a:latin typeface="Roboto"/>
                <a:hlinkClick r:id="rId2"/>
              </a:rPr>
              <a:t>priem@vatuga.ru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Roboto"/>
            </a:endParaRP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Roboto"/>
              </a:rPr>
              <a:t>https://vatuga.ru/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Robo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1060" y="459909"/>
            <a:ext cx="2947481" cy="16312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аттестата: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 9 классы(3,50-3,75)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11 классы(3-4)в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2021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554576"/>
            <a:ext cx="12192000" cy="1292662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услуг: Техническая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эксплуатация летательных аппаратов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и двигателей- механики; техническая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эксплуатация электрифицированных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и пилотажно-навигационных комплексов-электрики;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с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ервис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 транспорте (по видам транспорта)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" y="2829802"/>
            <a:ext cx="3709773" cy="2209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861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0" y="6"/>
          <a:ext cx="12191999" cy="6119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9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3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7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2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328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Профессия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базе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Срок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Основа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7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Мастер жилищно-коммунального </a:t>
                      </a:r>
                      <a:r>
                        <a:rPr lang="ru-RU" sz="1600" b="0" dirty="0" smtClean="0"/>
                        <a:t>хозяйства</a:t>
                      </a:r>
                      <a:r>
                        <a:rPr lang="ru-RU" sz="1600" b="1" dirty="0" smtClean="0"/>
                        <a:t>(</a:t>
                      </a:r>
                      <a:r>
                        <a:rPr lang="ru-RU" sz="16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слесарь-сантехник, электрогазосварщик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28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r>
                        <a:rPr lang="ru-RU" sz="1600" dirty="0" smtClean="0"/>
                        <a:t>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Мастер отделочных строительных и декоративных </a:t>
                      </a:r>
                      <a:r>
                        <a:rPr lang="ru-RU" sz="1600" b="0" dirty="0" smtClean="0"/>
                        <a:t>работ</a:t>
                      </a:r>
                      <a:r>
                        <a:rPr lang="ru-RU" sz="1600" b="1" dirty="0" smtClean="0"/>
                        <a:t>(</a:t>
                      </a:r>
                      <a:r>
                        <a:rPr lang="ru-RU" sz="16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штукатур, облицовщик-плиточник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7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Мастер по ремонту и обслуживанию автомобилей(</a:t>
                      </a:r>
                      <a:r>
                        <a:rPr lang="en-US" sz="16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ru-RU" sz="16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лесарь по ремонту автомобилей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328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Тракторист-машинист сельскохозяйственного производства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бюджет</a:t>
                      </a:r>
                      <a:endParaRPr lang="ru-RU" sz="16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58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Повар, кондитер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бюджет</a:t>
                      </a:r>
                      <a:endParaRPr lang="ru-RU" sz="16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28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Технология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продукции общественного питания(</a:t>
                      </a:r>
                      <a:r>
                        <a:rPr lang="ru-RU" sz="16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техник-технолог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58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Сварочное производство(</a:t>
                      </a:r>
                      <a:r>
                        <a:rPr lang="ru-RU" sz="16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техник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028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Техническое облуживание и ремонт автомобильного транспорта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45967"/>
                  </a:ext>
                </a:extLst>
              </a:tr>
              <a:tr h="45328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Механизация сельского хозяйства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38272"/>
                  </a:ext>
                </a:extLst>
              </a:tr>
              <a:tr h="83883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Дошкольное образование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  <a:p>
                      <a:pPr algn="ctr"/>
                      <a:endParaRPr lang="ru-RU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781221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119336"/>
            <a:ext cx="12191999" cy="738664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На обучение в техникум принимаются лица с ограниченными возможностями здоровья и инвалиды, которым согласно заключению федерального учреждения медико-социальной экспертизы не противопоказано обучение в техникуме по данным специальностям 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программам( </a:t>
            </a:r>
            <a:r>
              <a:rPr kumimoji="0" lang="ru-RU" sz="14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повар, кондитер, маляр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61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886084"/>
              </p:ext>
            </p:extLst>
          </p:nvPr>
        </p:nvGraphicFramePr>
        <p:xfrm>
          <a:off x="0" y="0"/>
          <a:ext cx="12192000" cy="6907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9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2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06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73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5689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Профессия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базе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Срок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Основа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067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Техническая эксплуатация летательных аппаратов и двигателей(</a:t>
                      </a:r>
                      <a:r>
                        <a:rPr lang="ru-RU" sz="16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техник</a:t>
                      </a: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бюджет</a:t>
                      </a:r>
                      <a:r>
                        <a:rPr lang="en-US" sz="1600" dirty="0" smtClean="0">
                          <a:effectLst/>
                          <a:latin typeface="+mn-lt"/>
                        </a:rPr>
                        <a:t>/</a:t>
                      </a:r>
                      <a:r>
                        <a:rPr lang="ru-RU" sz="1600" dirty="0" smtClean="0">
                          <a:effectLst/>
                          <a:latin typeface="+mn-lt"/>
                        </a:rPr>
                        <a:t>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36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r>
                        <a:rPr lang="ru-RU" sz="1600" dirty="0" smtClean="0"/>
                        <a:t>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Техническая эксплуатация электрифицированных и пилотажно-навигационных комплексов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3 года 10 месяцев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бюджет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107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r>
                        <a:rPr lang="ru-RU" sz="1600" dirty="0" smtClean="0"/>
                        <a:t>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Техническая эксплуатация летательных аппаратов и двигателей(</a:t>
                      </a:r>
                      <a:r>
                        <a:rPr lang="ru-RU" sz="1600" b="1" dirty="0" smtClean="0"/>
                        <a:t>техник</a:t>
                      </a:r>
                      <a:r>
                        <a:rPr lang="ru-RU" sz="1600" dirty="0" smtClean="0"/>
                        <a:t>)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11 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2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419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600" dirty="0" smtClean="0"/>
                    </a:p>
                    <a:p>
                      <a:r>
                        <a:rPr lang="ru-RU" sz="1600" dirty="0" smtClean="0"/>
                        <a:t>Техническая эксплуатация электрифицированных и пилотажно-навигационных комплексов</a:t>
                      </a:r>
                      <a:endParaRPr lang="ru-RU" sz="1600" dirty="0"/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11 классов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2</a:t>
                      </a:r>
                      <a:r>
                        <a:rPr lang="ru-RU" sz="16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года 10 месяцев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2107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Сервис на транспорте (по видам транспорта)</a:t>
                      </a:r>
                      <a:endParaRPr lang="ru-RU" sz="1600" dirty="0"/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11 классов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1 года 10 месяцев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бюджет</a:t>
                      </a:r>
                      <a:r>
                        <a:rPr lang="en-US" sz="1600" dirty="0" smtClean="0">
                          <a:effectLst/>
                          <a:latin typeface="+mn-lt"/>
                        </a:rPr>
                        <a:t>/</a:t>
                      </a:r>
                      <a:r>
                        <a:rPr lang="ru-RU" sz="1600" dirty="0" smtClean="0">
                          <a:effectLst/>
                          <a:latin typeface="+mn-lt"/>
                        </a:rPr>
                        <a:t>платно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324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297115" y="791308"/>
            <a:ext cx="8739554" cy="45807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наименование: Государственное автономное профессиональное образовательное учреждение Ленинградской области "Выборгский политехнический колледж "Александровский“</a:t>
            </a:r>
            <a:endParaRPr lang="en-US" sz="1600" b="1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Сокращенное наименование: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ГАПОУ ЛО "Выборгский политехнический колледж  "Александровский" </a:t>
            </a:r>
            <a:endParaRPr lang="en-US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Адрес </a:t>
            </a: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колледжа:</a:t>
            </a:r>
            <a:endParaRPr lang="ru-RU" sz="1600" b="1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188800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Ленинградская область, Выборгский район, город Выборг, ул. Крепостная, 25/27</a:t>
            </a:r>
            <a:endParaRPr lang="en-US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rgbClr val="000000"/>
                </a:solidFill>
                <a:latin typeface="Roboto"/>
              </a:rPr>
              <a:t>Адрес общежития</a:t>
            </a:r>
            <a:r>
              <a:rPr lang="ru-RU" sz="1600" dirty="0">
                <a:solidFill>
                  <a:srgbClr val="000000"/>
                </a:solidFill>
                <a:latin typeface="Roboto"/>
              </a:rPr>
              <a:t>: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rgbClr val="000000"/>
                </a:solidFill>
                <a:latin typeface="Roboto"/>
              </a:rPr>
              <a:t>          </a:t>
            </a:r>
            <a:r>
              <a:rPr lang="ru-RU" sz="1600" dirty="0">
                <a:solidFill>
                  <a:srgbClr val="000000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188800</a:t>
            </a:r>
            <a:r>
              <a:rPr lang="ru-RU" sz="1600" dirty="0">
                <a:solidFill>
                  <a:srgbClr val="000000"/>
                </a:solidFill>
                <a:latin typeface="Roboto"/>
              </a:rPr>
              <a:t>, Ленинградская область, Выборгский район, город Выборг, ул. Большая Каменная д. </a:t>
            </a:r>
            <a:r>
              <a:rPr lang="ru-RU" sz="1600" dirty="0" smtClean="0">
                <a:solidFill>
                  <a:srgbClr val="000000"/>
                </a:solidFill>
                <a:latin typeface="Roboto"/>
              </a:rPr>
              <a:t>6.</a:t>
            </a:r>
            <a:endParaRPr lang="en-US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           тел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./факс 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+7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(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813) 782-18-63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— приёмная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директора;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тел.    +7 (813) 782-19-76— общежитие.</a:t>
            </a:r>
          </a:p>
          <a:p>
            <a:pPr marL="0" indent="0" algn="ctr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График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работы: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 пятидневная рабочая неделя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пн-пт </a:t>
            </a:r>
            <a:r>
              <a:rPr lang="en-US" sz="1600" dirty="0">
                <a:solidFill>
                  <a:schemeClr val="tx1"/>
                </a:solidFill>
                <a:latin typeface="Roboto"/>
              </a:rPr>
              <a:t>9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.00 – 1</a:t>
            </a:r>
            <a:r>
              <a:rPr lang="en-US" sz="1600" dirty="0">
                <a:solidFill>
                  <a:schemeClr val="tx1"/>
                </a:solidFill>
                <a:latin typeface="Roboto"/>
              </a:rPr>
              <a:t>8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.00.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spcBef>
                <a:spcPts val="0"/>
              </a:spcBef>
              <a:buClr>
                <a:srgbClr val="40BAD2"/>
              </a:buClr>
              <a:buNone/>
            </a:pPr>
            <a:r>
              <a:rPr lang="de-DE" sz="1600" b="1" dirty="0" smtClean="0">
                <a:solidFill>
                  <a:schemeClr val="accent3">
                    <a:lumMod val="75000"/>
                  </a:schemeClr>
                </a:solidFill>
                <a:latin typeface="Roboto"/>
                <a:hlinkClick r:id="rId2"/>
              </a:rPr>
              <a:t>aligvy@vbg.ru</a:t>
            </a:r>
            <a:endParaRPr lang="ru-RU" sz="1600" b="1" dirty="0" smtClean="0">
              <a:solidFill>
                <a:schemeClr val="accent3">
                  <a:lumMod val="75000"/>
                </a:schemeClr>
              </a:solidFill>
              <a:latin typeface="Roboto"/>
            </a:endParaRPr>
          </a:p>
          <a:p>
            <a:pPr marL="0" lvl="0" indent="0" algn="ctr">
              <a:spcBef>
                <a:spcPts val="0"/>
              </a:spcBef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75000"/>
                  </a:schemeClr>
                </a:solidFill>
                <a:latin typeface="Roboto"/>
              </a:rPr>
              <a:t>https://politeh.vbglenobl.ru/</a:t>
            </a:r>
            <a:endParaRPr lang="ru-RU" sz="1600" b="1" dirty="0">
              <a:solidFill>
                <a:schemeClr val="accent3">
                  <a:lumMod val="75000"/>
                </a:schemeClr>
              </a:solidFill>
              <a:latin typeface="Robo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6865" y="395417"/>
            <a:ext cx="238073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 – 3,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57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 в 2021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38" y="6048225"/>
            <a:ext cx="12183662" cy="969496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Строительство и эксплуатация зданий и сооружений; судостроение; мастер сухого строительства; мастер отделочных строительных работ; повар, кондитер; техническая эксплуатация и обслуживание электрического и электромеханического оборудования; сварочное производство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3" y="2729996"/>
            <a:ext cx="3420094" cy="2047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396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3">
            <a:extLst>
              <a:ext uri="{FF2B5EF4-FFF2-40B4-BE49-F238E27FC236}">
                <a16:creationId xmlns:a16="http://schemas.microsoft.com/office/drawing/2014/main" id="{90B2C953-63C6-4670-AA3D-7AFDC6AEF3E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2"/>
          <a:ext cx="12192001" cy="68610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138">
                  <a:extLst>
                    <a:ext uri="{9D8B030D-6E8A-4147-A177-3AD203B41FA5}">
                      <a16:colId xmlns:a16="http://schemas.microsoft.com/office/drawing/2014/main" val="242102628"/>
                    </a:ext>
                  </a:extLst>
                </a:gridCol>
                <a:gridCol w="4978273">
                  <a:extLst>
                    <a:ext uri="{9D8B030D-6E8A-4147-A177-3AD203B41FA5}">
                      <a16:colId xmlns:a16="http://schemas.microsoft.com/office/drawing/2014/main" val="188206167"/>
                    </a:ext>
                  </a:extLst>
                </a:gridCol>
                <a:gridCol w="2368555">
                  <a:extLst>
                    <a:ext uri="{9D8B030D-6E8A-4147-A177-3AD203B41FA5}">
                      <a16:colId xmlns:a16="http://schemas.microsoft.com/office/drawing/2014/main" val="425548119"/>
                    </a:ext>
                  </a:extLst>
                </a:gridCol>
                <a:gridCol w="2131282">
                  <a:extLst>
                    <a:ext uri="{9D8B030D-6E8A-4147-A177-3AD203B41FA5}">
                      <a16:colId xmlns:a16="http://schemas.microsoft.com/office/drawing/2014/main" val="1805220559"/>
                    </a:ext>
                  </a:extLst>
                </a:gridCol>
                <a:gridCol w="2250753">
                  <a:extLst>
                    <a:ext uri="{9D8B030D-6E8A-4147-A177-3AD203B41FA5}">
                      <a16:colId xmlns:a16="http://schemas.microsoft.com/office/drawing/2014/main" val="2279791562"/>
                    </a:ext>
                  </a:extLst>
                </a:gridCol>
              </a:tblGrid>
              <a:tr h="4639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51032182"/>
                  </a:ext>
                </a:extLst>
              </a:tr>
              <a:tr h="298166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Программа подготовки квалифицированных рабочих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784158"/>
                  </a:ext>
                </a:extLst>
              </a:tr>
              <a:tr h="490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Сварщик (ручной и частично механизированной сварки (наплавки)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2 года 10 месяцев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бюджет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9995302"/>
                  </a:ext>
                </a:extLst>
              </a:tr>
              <a:tr h="2981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Мастер сухого строительств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2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j-lt"/>
                        </a:rPr>
                        <a:t>бюджет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9321030"/>
                  </a:ext>
                </a:extLst>
              </a:tr>
              <a:tr h="5830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Мастер отделочных строительных и декоративных работ 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2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j-lt"/>
                        </a:rPr>
                        <a:t>бюджет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3691949"/>
                  </a:ext>
                </a:extLst>
              </a:tr>
              <a:tr h="4947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Повар, кондитер 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3 года 10 месяцев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j-lt"/>
                        </a:rPr>
                        <a:t>бюджет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0622081"/>
                  </a:ext>
                </a:extLst>
              </a:tr>
              <a:tr h="2981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удостроитель-судоремонтник металлических судов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2 года 10 месяцев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бюджет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39292602"/>
                  </a:ext>
                </a:extLst>
              </a:tr>
              <a:tr h="298166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Программа подготовки специалистов среднего звена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942893"/>
                  </a:ext>
                </a:extLst>
              </a:tr>
              <a:tr h="4776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6.</a:t>
                      </a: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Переработка нефти и газа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j-lt"/>
                        </a:rPr>
                        <a:t>бюджет</a:t>
                      </a:r>
                      <a:endParaRPr lang="ru-RU" sz="1400" dirty="0"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6099118"/>
                  </a:ext>
                </a:extLst>
              </a:tr>
              <a:tr h="5188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7.</a:t>
                      </a: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Поварское и кондитерское дело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4267475"/>
                  </a:ext>
                </a:extLst>
              </a:tr>
              <a:tr h="2981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Судостроение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5372470"/>
                  </a:ext>
                </a:extLst>
              </a:tr>
              <a:tr h="5845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Сварочное производство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60"/>
                        </a:lnSpc>
                        <a:spcAft>
                          <a:spcPts val="800"/>
                        </a:spcAft>
                      </a:pPr>
                      <a:r>
                        <a:rPr lang="ru-RU" sz="1400" spc="25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 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5677090"/>
                  </a:ext>
                </a:extLst>
              </a:tr>
              <a:tr h="5845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</a:t>
                      </a: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Техническая </a:t>
                      </a: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эксплуатация и обслуживание электрического и электромеханического оборудования (по отраслям)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60"/>
                        </a:lnSpc>
                        <a:spcAft>
                          <a:spcPts val="800"/>
                        </a:spcAft>
                      </a:pPr>
                      <a:r>
                        <a:rPr lang="ru-RU" sz="1400" spc="25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43585151"/>
                  </a:ext>
                </a:extLst>
              </a:tr>
              <a:tr h="5845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</a:t>
                      </a: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Строительство и эксплуатация зданий и сооружений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60"/>
                        </a:lnSpc>
                        <a:spcAft>
                          <a:spcPts val="800"/>
                        </a:spcAft>
                      </a:pPr>
                      <a:r>
                        <a:rPr lang="ru-RU" sz="1400" spc="25">
                          <a:effectLst/>
                          <a:latin typeface="+mj-lt"/>
                        </a:rPr>
                        <a:t>9 классов</a:t>
                      </a:r>
                      <a:endParaRPr lang="ru-RU" sz="1400" spc="25" dirty="0"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2801906"/>
                  </a:ext>
                </a:extLst>
              </a:tr>
              <a:tr h="5845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</a:t>
                      </a: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Сервис домашнего и коммунального хозяйства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60"/>
                        </a:lnSpc>
                        <a:spcAft>
                          <a:spcPts val="800"/>
                        </a:spcAft>
                      </a:pPr>
                      <a:r>
                        <a:rPr lang="ru-RU" sz="1400" spc="25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8523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893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FBE72-E9C6-4E3A-A384-42857C407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7934"/>
            <a:ext cx="3246739" cy="46011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D5F8DF-CB9D-44B5-BBC0-1393276ED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157911"/>
            <a:ext cx="7910286" cy="528727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1600" b="1" i="0" dirty="0">
                <a:solidFill>
                  <a:srgbClr val="202020"/>
                </a:solidFill>
                <a:effectLst/>
                <a:latin typeface="Roboto" panose="02000000000000000000" pitchFamily="2" charset="0"/>
              </a:rPr>
              <a:t>Полное название организации: Государственное автономное профессиональное образовательное учреждение Ленинградской области «Всеволожский агропромышленный техникум»</a:t>
            </a:r>
          </a:p>
          <a:p>
            <a:pPr marL="0" indent="0" algn="ctr">
              <a:buNone/>
            </a:pPr>
            <a:r>
              <a:rPr lang="ru-RU" sz="1600" b="1" i="0" dirty="0">
                <a:solidFill>
                  <a:srgbClr val="202020"/>
                </a:solidFill>
                <a:effectLst/>
                <a:latin typeface="Roboto" panose="02000000000000000000" pitchFamily="2" charset="0"/>
              </a:rPr>
              <a:t>Сокращенное название </a:t>
            </a:r>
            <a:r>
              <a:rPr lang="ru-RU" sz="1600" b="1" i="0" dirty="0" smtClean="0">
                <a:solidFill>
                  <a:srgbClr val="202020"/>
                </a:solidFill>
                <a:effectLst/>
                <a:latin typeface="Roboto" panose="02000000000000000000" pitchFamily="2" charset="0"/>
              </a:rPr>
              <a:t>:</a:t>
            </a:r>
            <a:r>
              <a:rPr lang="ru-RU" sz="1600" b="1" i="0" dirty="0">
                <a:solidFill>
                  <a:srgbClr val="202020"/>
                </a:solidFill>
                <a:effectLst/>
                <a:latin typeface="Roboto" panose="02000000000000000000" pitchFamily="2" charset="0"/>
              </a:rPr>
              <a:t> </a:t>
            </a:r>
            <a:endParaRPr lang="en-US" sz="1600" b="1" i="0" dirty="0">
              <a:solidFill>
                <a:srgbClr val="202020"/>
              </a:solidFill>
              <a:effectLst/>
              <a:latin typeface="Roboto" panose="02000000000000000000" pitchFamily="2" charset="0"/>
            </a:endParaRPr>
          </a:p>
          <a:p>
            <a:pPr marL="0" indent="0" algn="ctr">
              <a:buNone/>
            </a:pPr>
            <a:r>
              <a:rPr lang="ru-RU" sz="1600" b="1" i="0" dirty="0">
                <a:solidFill>
                  <a:srgbClr val="202020"/>
                </a:solidFill>
                <a:effectLst/>
                <a:latin typeface="Roboto" panose="02000000000000000000" pitchFamily="2" charset="0"/>
              </a:rPr>
              <a:t>ГАПОУ ЛО «Всеволожский агропромышленный техникум»</a:t>
            </a:r>
          </a:p>
          <a:p>
            <a:pPr marL="0" indent="0" algn="ctr">
              <a:buNone/>
            </a:pPr>
            <a:r>
              <a:rPr lang="ru-RU" sz="1600" b="0" i="0" dirty="0">
                <a:solidFill>
                  <a:srgbClr val="202020"/>
                </a:solidFill>
                <a:effectLst/>
                <a:latin typeface="Roboto" panose="02000000000000000000" pitchFamily="2" charset="0"/>
              </a:rPr>
              <a:t>  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  Адрес: пл. Растрелли, 2 А, Санкт-Петербург, 191124</a:t>
            </a:r>
          </a:p>
          <a:p>
            <a:pPr marL="0" indent="0" algn="ctr">
              <a:buNone/>
            </a:pPr>
            <a:r>
              <a:rPr lang="ru-RU" sz="16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    Телефон: 8 (812) 539-44-50</a:t>
            </a:r>
          </a:p>
          <a:p>
            <a:pPr marL="0" indent="0" algn="ctr">
              <a:buNone/>
            </a:pPr>
            <a:r>
              <a:rPr lang="ru-RU" sz="16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    </a:t>
            </a:r>
            <a:r>
              <a:rPr lang="ru-RU" sz="1600" b="1" i="0" dirty="0" smtClean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Адрес</a:t>
            </a:r>
            <a:r>
              <a:rPr lang="ru-RU" sz="16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 образовательной организации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: Российская Федерация</a:t>
            </a:r>
            <a:r>
              <a:rPr lang="ru-RU" sz="1600" b="0" i="0" dirty="0" smtClean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,</a:t>
            </a:r>
          </a:p>
          <a:p>
            <a:pPr marL="0" indent="0" algn="ctr">
              <a:buNone/>
            </a:pPr>
            <a:r>
              <a:rPr lang="ru-RU" sz="1600" b="0" i="0" dirty="0" smtClean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    </a:t>
            </a:r>
            <a:r>
              <a:rPr lang="ru-RU" sz="16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188643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, Ленинградская область, г. Всеволожск, ул. </a:t>
            </a:r>
            <a:r>
              <a:rPr lang="ru-RU" sz="1600" b="0" i="0" dirty="0" err="1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Шишканя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, д. </a:t>
            </a:r>
            <a:r>
              <a:rPr lang="ru-RU" sz="1600" b="0" i="0" dirty="0" smtClean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1.</a:t>
            </a:r>
            <a:endParaRPr lang="ru-RU" sz="1600" b="0" i="0" dirty="0">
              <a:solidFill>
                <a:schemeClr val="tx1"/>
              </a:solidFill>
              <a:effectLst/>
              <a:latin typeface="Roboto" panose="02000000000000000000" pitchFamily="2" charset="0"/>
            </a:endParaRPr>
          </a:p>
          <a:p>
            <a:pPr marL="0" indent="0" algn="ctr">
              <a:buNone/>
            </a:pPr>
            <a:r>
              <a:rPr lang="ru-RU" sz="16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   </a:t>
            </a:r>
            <a:r>
              <a:rPr lang="ru-RU" sz="1600" b="0" i="0" dirty="0" smtClean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  </a:t>
            </a:r>
            <a:r>
              <a:rPr lang="ru-RU" sz="1600" b="0" i="0" dirty="0" smtClean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  </a:t>
            </a:r>
            <a:r>
              <a:rPr lang="ru-RU" sz="1600" b="1" i="0" dirty="0" smtClean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Адрес </a:t>
            </a:r>
            <a:r>
              <a:rPr lang="ru-RU" sz="16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общежития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: Российская Федерация, 188643, Ленинградская область, г. Всеволожск, ул. </a:t>
            </a:r>
            <a:r>
              <a:rPr lang="ru-RU" sz="1600" b="0" i="0" dirty="0" err="1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Шишканя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, д. </a:t>
            </a:r>
            <a:r>
              <a:rPr lang="ru-RU" sz="1600" b="0" i="0" dirty="0" smtClean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18.</a:t>
            </a:r>
            <a:endParaRPr lang="ru-RU" sz="1600" b="0" i="0" dirty="0">
              <a:solidFill>
                <a:schemeClr val="tx1"/>
              </a:solidFill>
              <a:effectLst/>
              <a:latin typeface="Roboto" panose="02000000000000000000" pitchFamily="2" charset="0"/>
            </a:endParaRPr>
          </a:p>
          <a:p>
            <a:pPr marL="0" indent="0" algn="ctr">
              <a:buNone/>
            </a:pPr>
            <a:r>
              <a:rPr lang="ru-RU" sz="1600" b="1" i="0" dirty="0" smtClean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    </a:t>
            </a:r>
            <a:r>
              <a:rPr lang="ru-RU" sz="1600" b="1" i="0" dirty="0" smtClean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         Режим </a:t>
            </a:r>
            <a:r>
              <a:rPr lang="ru-RU" sz="16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работы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: Пятидневная рабочая неделя с 8.30 до 17.30. Выходные дни - суббота, воскресенье, праздничные дни, установленные законодательством.</a:t>
            </a:r>
          </a:p>
          <a:p>
            <a:pPr marL="0" indent="0" algn="ctr">
              <a:buNone/>
            </a:pPr>
            <a:r>
              <a:rPr lang="ru-RU" sz="16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Тел./факс: </a:t>
            </a:r>
            <a:r>
              <a:rPr lang="ru-RU" sz="1600" b="0" i="0" dirty="0" smtClean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+7 (813) 702-44-50</a:t>
            </a:r>
            <a:endParaRPr lang="ru-RU" sz="1600" b="0" i="0" dirty="0">
              <a:solidFill>
                <a:schemeClr val="tx1"/>
              </a:solidFill>
              <a:effectLst/>
              <a:latin typeface="Roboto" panose="02000000000000000000" pitchFamily="2" charset="0"/>
            </a:endParaRPr>
          </a:p>
          <a:p>
            <a:pPr marL="0" indent="0" algn="ctr">
              <a:buNone/>
            </a:pPr>
            <a:r>
              <a:rPr lang="ru-RU" sz="16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E-mail: </a:t>
            </a:r>
            <a:r>
              <a:rPr lang="ru-RU" sz="1600" b="1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vshk@mail.ru</a:t>
            </a:r>
            <a:r>
              <a:rPr lang="ru-RU" sz="1600" b="1" i="0" dirty="0">
                <a:solidFill>
                  <a:schemeClr val="accent3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 </a:t>
            </a:r>
          </a:p>
          <a:p>
            <a:pPr marL="0" indent="0">
              <a:buNone/>
            </a:pPr>
            <a:r>
              <a:rPr lang="ru-RU" dirty="0" smtClean="0"/>
              <a:t>                                                          </a:t>
            </a:r>
            <a:r>
              <a:rPr lang="de-DE" sz="1600" b="1" dirty="0" smtClean="0">
                <a:solidFill>
                  <a:srgbClr val="92D050"/>
                </a:solidFill>
                <a:latin typeface="Roboto" panose="02000000000000000000"/>
              </a:rPr>
              <a:t>https</a:t>
            </a:r>
            <a:r>
              <a:rPr lang="de-DE" sz="1600" b="1" dirty="0">
                <a:solidFill>
                  <a:srgbClr val="92D050"/>
                </a:solidFill>
                <a:latin typeface="Roboto" panose="02000000000000000000"/>
              </a:rPr>
              <a:t>://vsevshk.ru/</a:t>
            </a:r>
            <a:endParaRPr lang="ru-RU" sz="1600" b="1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Направления образовательных услуг: Электрификация и автоматизация сельского хозяйства; экономика и бухгалтерский учет; техническое обслуживание и ремонт автомобильного транспорта; землеустройство; автомеханик;  электромонтер по ремонту и обслуживания электрооборудования;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тракторист-машинист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сельскохозяйственного производства; эксплуатация и ремонт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6865" y="395417"/>
            <a:ext cx="238073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 –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3,60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2021 году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E713B9-844A-4B69-8E50-16F7B4B59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7939"/>
            <a:ext cx="3657600" cy="1981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5767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AB9B46-54EC-4888-9792-EC158CF6D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/>
              <a:t>Образовательные услуги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9C5021D0-1F8B-454D-95E4-C5B6D4BCA098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" y="-1"/>
          <a:ext cx="12191997" cy="61858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96">
                  <a:extLst>
                    <a:ext uri="{9D8B030D-6E8A-4147-A177-3AD203B41FA5}">
                      <a16:colId xmlns:a16="http://schemas.microsoft.com/office/drawing/2014/main" val="3483770839"/>
                    </a:ext>
                  </a:extLst>
                </a:gridCol>
                <a:gridCol w="442846">
                  <a:extLst>
                    <a:ext uri="{9D8B030D-6E8A-4147-A177-3AD203B41FA5}">
                      <a16:colId xmlns:a16="http://schemas.microsoft.com/office/drawing/2014/main" val="683531495"/>
                    </a:ext>
                  </a:extLst>
                </a:gridCol>
                <a:gridCol w="6248249">
                  <a:extLst>
                    <a:ext uri="{9D8B030D-6E8A-4147-A177-3AD203B41FA5}">
                      <a16:colId xmlns:a16="http://schemas.microsoft.com/office/drawing/2014/main" val="2449645489"/>
                    </a:ext>
                  </a:extLst>
                </a:gridCol>
                <a:gridCol w="1735448">
                  <a:extLst>
                    <a:ext uri="{9D8B030D-6E8A-4147-A177-3AD203B41FA5}">
                      <a16:colId xmlns:a16="http://schemas.microsoft.com/office/drawing/2014/main" val="630446201"/>
                    </a:ext>
                  </a:extLst>
                </a:gridCol>
                <a:gridCol w="2033216">
                  <a:extLst>
                    <a:ext uri="{9D8B030D-6E8A-4147-A177-3AD203B41FA5}">
                      <a16:colId xmlns:a16="http://schemas.microsoft.com/office/drawing/2014/main" val="2126690408"/>
                    </a:ext>
                  </a:extLst>
                </a:gridCol>
                <a:gridCol w="1705242">
                  <a:extLst>
                    <a:ext uri="{9D8B030D-6E8A-4147-A177-3AD203B41FA5}">
                      <a16:colId xmlns:a16="http://schemas.microsoft.com/office/drawing/2014/main" val="2468938440"/>
                    </a:ext>
                  </a:extLst>
                </a:gridCol>
              </a:tblGrid>
              <a:tr h="9166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14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57396537"/>
                  </a:ext>
                </a:extLst>
              </a:tr>
              <a:tr h="4950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strike="noStrike" dirty="0">
                          <a:effectLst/>
                        </a:rPr>
                        <a:t>Электрификация и автоматизация сельского хозяйства</a:t>
                      </a:r>
                      <a:endParaRPr lang="ru-RU" sz="14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 года 10 месяцев</a:t>
                      </a:r>
                      <a:endParaRPr lang="ru-RU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/ </a:t>
                      </a:r>
                      <a:r>
                        <a:rPr lang="ru-RU" sz="1400" dirty="0">
                          <a:effectLst/>
                          <a:latin typeface="+mj-lt"/>
                        </a:rPr>
                        <a:t>платно 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2007480"/>
                  </a:ext>
                </a:extLst>
              </a:tr>
              <a:tr h="3273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strike="noStrike" dirty="0">
                          <a:effectLst/>
                        </a:rPr>
                        <a:t>Экономика и бухгалтерский учёт (по отраслям)</a:t>
                      </a:r>
                      <a:endParaRPr lang="ru-RU" sz="14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</a:t>
                      </a:r>
                      <a:r>
                        <a:rPr lang="en-US" sz="1400" baseline="0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 года 10 месяцев</a:t>
                      </a:r>
                      <a:endParaRPr lang="ru-RU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платно 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6857418"/>
                  </a:ext>
                </a:extLst>
              </a:tr>
              <a:tr h="4950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strike="noStrike" dirty="0">
                          <a:effectLst/>
                        </a:rPr>
                        <a:t>Техническое обслуживание и ремонт автомобильного транспорта</a:t>
                      </a:r>
                      <a:endParaRPr lang="ru-RU" sz="14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smtClean="0">
                          <a:effectLst/>
                        </a:rPr>
                        <a:t>3 года 10 месяцев</a:t>
                      </a:r>
                      <a:endParaRPr lang="ru-RU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платно 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1523463"/>
                  </a:ext>
                </a:extLst>
              </a:tr>
              <a:tr h="2323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strike="noStrike" dirty="0">
                          <a:effectLst/>
                        </a:rPr>
                        <a:t>Землеустройство</a:t>
                      </a:r>
                      <a:endParaRPr lang="ru-RU" sz="14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smtClean="0">
                          <a:effectLst/>
                        </a:rPr>
                        <a:t>3 года 10 месяцев</a:t>
                      </a:r>
                      <a:endParaRPr lang="ru-RU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платно 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53834654"/>
                  </a:ext>
                </a:extLst>
              </a:tr>
              <a:tr h="4950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strike="noStrike" dirty="0">
                          <a:effectLst/>
                        </a:rPr>
                        <a:t>Эксплуатация и ремонт сельскохозяйственной техники и оборудования</a:t>
                      </a:r>
                      <a:endParaRPr lang="ru-RU" sz="14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 года 10 месяцев</a:t>
                      </a:r>
                      <a:endParaRPr lang="ru-RU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платно 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30125673"/>
                  </a:ext>
                </a:extLst>
              </a:tr>
              <a:tr h="2323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strike="noStrike" dirty="0">
                          <a:effectLst/>
                        </a:rPr>
                        <a:t>Автомеханик</a:t>
                      </a:r>
                      <a:endParaRPr lang="ru-RU" sz="14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smtClean="0">
                          <a:effectLst/>
                        </a:rPr>
                        <a:t>2 года 10 месяцев</a:t>
                      </a:r>
                      <a:endParaRPr lang="ru-RU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платно 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30924914"/>
                  </a:ext>
                </a:extLst>
              </a:tr>
              <a:tr h="6627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strike="noStrike" dirty="0" smtClean="0">
                          <a:effectLst/>
                        </a:rPr>
                        <a:t>Электромонтёр </a:t>
                      </a:r>
                      <a:r>
                        <a:rPr lang="ru-RU" sz="1400" u="none" strike="noStrike" dirty="0">
                          <a:effectLst/>
                        </a:rPr>
                        <a:t>по ремонту и обслуживанию электрооборудования (по отраслям)</a:t>
                      </a:r>
                      <a:endParaRPr lang="ru-RU" sz="14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 года 10 месяцев</a:t>
                      </a:r>
                      <a:endParaRPr lang="ru-RU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платно 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54824414"/>
                  </a:ext>
                </a:extLst>
              </a:tr>
              <a:tr h="4950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strike="noStrike" dirty="0">
                          <a:effectLst/>
                        </a:rPr>
                        <a:t>Тракторист-машинист сельскохозяйственного производства</a:t>
                      </a:r>
                      <a:endParaRPr lang="ru-RU" sz="14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 года 10 месяцев</a:t>
                      </a:r>
                      <a:endParaRPr lang="ru-RU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платно 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05399505"/>
                  </a:ext>
                </a:extLst>
              </a:tr>
              <a:tr h="3273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Механизация сельского хозяйства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 года 10 месяцев</a:t>
                      </a:r>
                      <a:endParaRPr lang="ru-RU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платно 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64891004"/>
                  </a:ext>
                </a:extLst>
              </a:tr>
              <a:tr h="5276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Правоохранительная деятельность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9</a:t>
                      </a:r>
                      <a:r>
                        <a:rPr lang="ru-RU" sz="1400" dirty="0">
                          <a:effectLst/>
                        </a:rPr>
                        <a:t>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 года 10 месяцев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платно 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8326468"/>
                  </a:ext>
                </a:extLst>
              </a:tr>
              <a:tr h="4526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Мастер по ремонту и обслуживанию автомобилей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9 классов</a:t>
                      </a:r>
                      <a:endParaRPr lang="ru-RU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 года 10 месяцев</a:t>
                      </a:r>
                      <a:endParaRPr lang="ru-RU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платно 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79511583"/>
                  </a:ext>
                </a:extLst>
              </a:tr>
              <a:tr h="4922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ТО и ремонт двигателей, систем и агрегатов автомобилей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 года 10 месяцев</a:t>
                      </a:r>
                      <a:endParaRPr lang="ru-RU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платно 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993255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151418"/>
            <a:ext cx="12192000" cy="738664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На обучение в техникум принимаются лица с ограниченными возможностями здоровья и инвалиды, которым согласно заключению федерального учреждения медико-социальной экспертизы не противопоказано обучение в техникуме по данным специальностям 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программам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07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025734" y="-439387"/>
            <a:ext cx="7505205" cy="64953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наименование: Государственное бюджетное профессиональное образовательное учреждение Ленинградской области «Волховский политехнический техникум»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Сокращенное наименование: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ГБПОУ ЛО «Волховский политехнический техникум»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Адрес техникума: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187401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Ленинградская область, Волховский район, город Волхов, улица Дзержинского, дом 26 (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имеется возможность предоставления </a:t>
            </a:r>
            <a:r>
              <a:rPr lang="ru-RU" sz="1600" b="1" i="1" dirty="0">
                <a:solidFill>
                  <a:schemeClr val="tx1"/>
                </a:solidFill>
                <a:latin typeface="Roboto"/>
              </a:rPr>
              <a:t>общежития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 всем нуждающимся иногородним обучающимся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).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тел./факс 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+7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(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813) 637-10-80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— приёмная директора;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       тел.   +7 (813) 636-26-39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— приёмная комиссия.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График 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пн-пт 8.00 – 17.00.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75000"/>
                  </a:schemeClr>
                </a:solidFill>
                <a:latin typeface="Roboto"/>
                <a:hlinkClick r:id="rId2"/>
              </a:rPr>
              <a:t>vptvolhov@mail.ru</a:t>
            </a:r>
            <a:endParaRPr lang="ru-RU" sz="1600" b="1" dirty="0">
              <a:solidFill>
                <a:schemeClr val="accent3">
                  <a:lumMod val="75000"/>
                </a:schemeClr>
              </a:solidFill>
              <a:latin typeface="Roboto"/>
            </a:endParaRPr>
          </a:p>
          <a:p>
            <a:pPr marL="0" indent="0" algn="ctr">
              <a:buNone/>
            </a:pPr>
            <a:r>
              <a:rPr lang="de-DE" sz="1400" b="1" dirty="0">
                <a:solidFill>
                  <a:srgbClr val="00B050"/>
                </a:solidFill>
              </a:rPr>
              <a:t>http://vctc.ru/</a:t>
            </a:r>
            <a:endParaRPr lang="ru-RU" sz="14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6865" y="395417"/>
            <a:ext cx="238073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 –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3,60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2021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870309"/>
            <a:ext cx="12192000" cy="954107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Электроснабжение; техническая эксплуатация подвижного состава железных дорог; сервис на транспорте; провод ник на железнодорожном транспорте; машинист локомотива; слесарь по обслуживанию и ремонту подвижного состава; организация перевозок и управление на транспорте; информационные системы и программирование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19" y="1993805"/>
            <a:ext cx="3471183" cy="2294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364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90B2C953-63C6-4670-AA3D-7AFDC6AEF3E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" y="0"/>
          <a:ext cx="12191999" cy="62021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138">
                  <a:extLst>
                    <a:ext uri="{9D8B030D-6E8A-4147-A177-3AD203B41FA5}">
                      <a16:colId xmlns:a16="http://schemas.microsoft.com/office/drawing/2014/main" val="242102628"/>
                    </a:ext>
                  </a:extLst>
                </a:gridCol>
                <a:gridCol w="7101443">
                  <a:extLst>
                    <a:ext uri="{9D8B030D-6E8A-4147-A177-3AD203B41FA5}">
                      <a16:colId xmlns:a16="http://schemas.microsoft.com/office/drawing/2014/main" val="188206167"/>
                    </a:ext>
                  </a:extLst>
                </a:gridCol>
                <a:gridCol w="1650669">
                  <a:extLst>
                    <a:ext uri="{9D8B030D-6E8A-4147-A177-3AD203B41FA5}">
                      <a16:colId xmlns:a16="http://schemas.microsoft.com/office/drawing/2014/main" val="2371566917"/>
                    </a:ext>
                  </a:extLst>
                </a:gridCol>
                <a:gridCol w="1698171">
                  <a:extLst>
                    <a:ext uri="{9D8B030D-6E8A-4147-A177-3AD203B41FA5}">
                      <a16:colId xmlns:a16="http://schemas.microsoft.com/office/drawing/2014/main" val="2179895450"/>
                    </a:ext>
                  </a:extLst>
                </a:gridCol>
                <a:gridCol w="1278578">
                  <a:extLst>
                    <a:ext uri="{9D8B030D-6E8A-4147-A177-3AD203B41FA5}">
                      <a16:colId xmlns:a16="http://schemas.microsoft.com/office/drawing/2014/main" val="1866969333"/>
                    </a:ext>
                  </a:extLst>
                </a:gridCol>
              </a:tblGrid>
              <a:tr h="4220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51032182"/>
                  </a:ext>
                </a:extLst>
              </a:tr>
              <a:tr h="735815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400" b="1" i="0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базе ОСНОВНОГО ОБЩЕГО ОБРАЗОВАНИЯ( 9 классов) по очной форме обучения и на базе СРЕДНЕГО ОБЩЕГО ОБРАЗОВАНИЯ (11 классов) по заочной форме обучения  по программам подготовки специалистов среднего звена</a:t>
                      </a:r>
                      <a:endParaRPr lang="ru-RU" sz="14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784158"/>
                  </a:ext>
                </a:extLst>
              </a:tr>
              <a:tr h="3230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Информационные системы и программирование</a:t>
                      </a:r>
                    </a:p>
                  </a:txBody>
                  <a:tcPr marL="71012" marR="71012" marT="35506" marB="3550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3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9995302"/>
                  </a:ext>
                </a:extLst>
              </a:tr>
              <a:tr h="2837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Электроснабжение (по отраслям)</a:t>
                      </a:r>
                    </a:p>
                  </a:txBody>
                  <a:tcPr marL="71012" marR="71012" marT="35506" marB="3550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3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бюджет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9321030"/>
                  </a:ext>
                </a:extLst>
              </a:tr>
              <a:tr h="4458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перевозок и управление на транспорте (по видам)</a:t>
                      </a:r>
                    </a:p>
                  </a:txBody>
                  <a:tcPr marL="71012" marR="71012" marT="35506" marB="3550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       9</a:t>
                      </a:r>
                      <a:r>
                        <a:rPr lang="en-US" sz="1400" dirty="0">
                          <a:effectLst/>
                        </a:rPr>
                        <a:t>/ 11</a:t>
                      </a:r>
                      <a:r>
                        <a:rPr lang="ru-RU" sz="1400" dirty="0">
                          <a:effectLst/>
                        </a:rPr>
                        <a:t>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 3 </a:t>
                      </a:r>
                      <a:r>
                        <a:rPr lang="ru-RU" sz="1400" dirty="0">
                          <a:effectLst/>
                        </a:rPr>
                        <a:t>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бюджет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3691949"/>
                  </a:ext>
                </a:extLst>
              </a:tr>
              <a:tr h="9719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Техническая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эксплуатация подвижного состава железных дорог</a:t>
                      </a:r>
                    </a:p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  9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 11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3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0622081"/>
                  </a:ext>
                </a:extLst>
              </a:tr>
              <a:tr h="8994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Сервис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транспорте (по видам транспорта)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012" marR="71012" marT="35506" marB="3550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2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39292602"/>
                  </a:ext>
                </a:extLst>
              </a:tr>
              <a:tr h="519452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40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базе ОСНОВНОГО ОБЩЕГО ОБРАЗОВАНИЯ( 9 классов) по очной </a:t>
                      </a:r>
                      <a:r>
                        <a:rPr lang="ru-RU" sz="1400" baseline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форме по программам подготовки  квалифицированных рабочих и служащих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942893"/>
                  </a:ext>
                </a:extLst>
              </a:tr>
              <a:tr h="5563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Мастер по ремонту и обслуживанию инженерных систем жилищно-коммунального хозяйства</a:t>
                      </a: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2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6099118"/>
                  </a:ext>
                </a:extLst>
              </a:tr>
              <a:tr h="4682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Машинист локомотива</a:t>
                      </a: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2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4267475"/>
                  </a:ext>
                </a:extLst>
              </a:tr>
              <a:tr h="2970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Слесарь по обслуживанию и ремонту подвижного состава</a:t>
                      </a: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2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537247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140421"/>
            <a:ext cx="12191999" cy="738664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На обучение в техникум принимаются лица с ограниченными возможностями здоровья и инвалиды, которым согласно заключению федерального учреждения медико-социальной экспертизы не противопоказано обучение в техникуме по данным специальностям 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программам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31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657600" y="-249382"/>
            <a:ext cx="8193974" cy="6263299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наименование: Государственное бюджетное профессиональное образовательное учреждение Ленинградской области «Кингисеппский колледж технологии и сервиса</a:t>
            </a: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Сокращенное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наименование: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 ГБПОУ ЛО «ККТ и С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»</a:t>
            </a:r>
          </a:p>
          <a:p>
            <a:pPr marL="0" indent="0" algn="ctr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Адрес колледжа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: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188480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Ленинградская область, г. Кингисепп, пр. Карла Маркса д.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3а.(</a:t>
            </a:r>
            <a:r>
              <a:rPr lang="ru-RU" sz="1600" i="1" dirty="0" smtClean="0">
                <a:solidFill>
                  <a:schemeClr val="tx1"/>
                </a:solidFill>
                <a:latin typeface="Roboto"/>
              </a:rPr>
              <a:t>имеется 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возможность предоставления общежития всем нуждающимся иногородним </a:t>
            </a:r>
            <a:r>
              <a:rPr lang="ru-RU" sz="1600" i="1" dirty="0" smtClean="0">
                <a:solidFill>
                  <a:schemeClr val="tx1"/>
                </a:solidFill>
                <a:latin typeface="Roboto"/>
              </a:rPr>
              <a:t>обучающимся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).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тел./факс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+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7 (81375) 2-28-61— приёмная директора;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       тел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. +7 (81375) 2-98-85— приёмная комиссия.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График 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пн-пт 8.00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–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17.00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 smtClean="0">
                <a:solidFill>
                  <a:schemeClr val="accent3">
                    <a:lumMod val="50000"/>
                  </a:schemeClr>
                </a:solidFill>
                <a:latin typeface="Roboto"/>
                <a:hlinkClick r:id="rId2"/>
              </a:rPr>
              <a:t>priem@vatuga.ru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Roboto"/>
            </a:endParaRP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http://kolledj-kingisepp.ru/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0655" y="486888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аттестата-3,60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2021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584949"/>
            <a:ext cx="12191999" cy="1323439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Повар, кондитер; аппаратчик-оператор производства неорганических веществ; слесарь; мастер слесарных работ; докер-механизатор; лаборант-аналитик; лаборант по контролю качества сырья, реактивов, промежуточных продуктов, готовой продукции, отходов производства (по отраслям); технология продукции общественного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питания; техническая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эксплуатация и обслуживание электрического и электромеханического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оборудования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624447"/>
            <a:ext cx="3657600" cy="2099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898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90B2C953-63C6-4670-AA3D-7AFDC6AEF3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2448430"/>
              </p:ext>
            </p:extLst>
          </p:nvPr>
        </p:nvGraphicFramePr>
        <p:xfrm>
          <a:off x="2" y="1"/>
          <a:ext cx="12191999" cy="73574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138">
                  <a:extLst>
                    <a:ext uri="{9D8B030D-6E8A-4147-A177-3AD203B41FA5}">
                      <a16:colId xmlns:a16="http://schemas.microsoft.com/office/drawing/2014/main" val="242102628"/>
                    </a:ext>
                  </a:extLst>
                </a:gridCol>
                <a:gridCol w="4978272">
                  <a:extLst>
                    <a:ext uri="{9D8B030D-6E8A-4147-A177-3AD203B41FA5}">
                      <a16:colId xmlns:a16="http://schemas.microsoft.com/office/drawing/2014/main" val="188206167"/>
                    </a:ext>
                  </a:extLst>
                </a:gridCol>
                <a:gridCol w="1137519">
                  <a:extLst>
                    <a:ext uri="{9D8B030D-6E8A-4147-A177-3AD203B41FA5}">
                      <a16:colId xmlns:a16="http://schemas.microsoft.com/office/drawing/2014/main" val="425548119"/>
                    </a:ext>
                  </a:extLst>
                </a:gridCol>
                <a:gridCol w="1231037">
                  <a:extLst>
                    <a:ext uri="{9D8B030D-6E8A-4147-A177-3AD203B41FA5}">
                      <a16:colId xmlns:a16="http://schemas.microsoft.com/office/drawing/2014/main" val="2194011685"/>
                    </a:ext>
                  </a:extLst>
                </a:gridCol>
                <a:gridCol w="906522">
                  <a:extLst>
                    <a:ext uri="{9D8B030D-6E8A-4147-A177-3AD203B41FA5}">
                      <a16:colId xmlns:a16="http://schemas.microsoft.com/office/drawing/2014/main" val="1805220559"/>
                    </a:ext>
                  </a:extLst>
                </a:gridCol>
                <a:gridCol w="1224760">
                  <a:extLst>
                    <a:ext uri="{9D8B030D-6E8A-4147-A177-3AD203B41FA5}">
                      <a16:colId xmlns:a16="http://schemas.microsoft.com/office/drawing/2014/main" val="3578693317"/>
                    </a:ext>
                  </a:extLst>
                </a:gridCol>
                <a:gridCol w="841546">
                  <a:extLst>
                    <a:ext uri="{9D8B030D-6E8A-4147-A177-3AD203B41FA5}">
                      <a16:colId xmlns:a16="http://schemas.microsoft.com/office/drawing/2014/main" val="2279791562"/>
                    </a:ext>
                  </a:extLst>
                </a:gridCol>
                <a:gridCol w="1409205">
                  <a:extLst>
                    <a:ext uri="{9D8B030D-6E8A-4147-A177-3AD203B41FA5}">
                      <a16:colId xmlns:a16="http://schemas.microsoft.com/office/drawing/2014/main" val="189710384"/>
                    </a:ext>
                  </a:extLst>
                </a:gridCol>
              </a:tblGrid>
              <a:tr h="4238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032182"/>
                  </a:ext>
                </a:extLst>
              </a:tr>
              <a:tr h="211915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Программы подготовки специалистов среднего звена</a:t>
                      </a:r>
                      <a:endParaRPr lang="ru-RU" sz="1400" dirty="0">
                        <a:effectLst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784158"/>
                  </a:ext>
                </a:extLst>
              </a:tr>
              <a:tr h="6286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/>
                      <a:endParaRPr lang="ru-RU" sz="1400" dirty="0" smtClean="0">
                        <a:latin typeface="+mn-lt"/>
                      </a:endParaRPr>
                    </a:p>
                    <a:p>
                      <a:pPr algn="l"/>
                      <a:r>
                        <a:rPr lang="ru-RU" sz="1400" dirty="0" smtClean="0">
                          <a:latin typeface="+mn-lt"/>
                        </a:rPr>
                        <a:t>Технология продукции общественного питания</a:t>
                      </a:r>
                    </a:p>
                    <a:p>
                      <a:pPr algn="l"/>
                      <a:endParaRPr lang="ru-RU" sz="1400" dirty="0">
                        <a:latin typeface="+mn-lt"/>
                      </a:endParaRP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бюджет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9995302"/>
                  </a:ext>
                </a:extLst>
              </a:tr>
              <a:tr h="6286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/>
                      <a:endParaRPr lang="ru-RU" sz="1400" dirty="0" smtClean="0">
                        <a:latin typeface="+mn-lt"/>
                      </a:endParaRPr>
                    </a:p>
                    <a:p>
                      <a:pPr algn="l"/>
                      <a:r>
                        <a:rPr lang="ru-RU" sz="1400" dirty="0" smtClean="0">
                          <a:latin typeface="+mn-lt"/>
                        </a:rPr>
                        <a:t>Сварочное производство</a:t>
                      </a:r>
                    </a:p>
                    <a:p>
                      <a:pPr algn="l"/>
                      <a:endParaRPr lang="ru-RU" sz="1400" dirty="0">
                        <a:latin typeface="+mn-lt"/>
                      </a:endParaRP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  2</a:t>
                      </a:r>
                      <a:r>
                        <a:rPr lang="ru-RU" sz="1400" baseline="0" dirty="0" smtClean="0">
                          <a:latin typeface="+mn-lt"/>
                        </a:rPr>
                        <a:t> </a:t>
                      </a:r>
                      <a:r>
                        <a:rPr lang="ru-RU" sz="1400" dirty="0" smtClean="0">
                          <a:latin typeface="+mn-lt"/>
                        </a:rPr>
                        <a:t>года 10 месяцев</a:t>
                      </a:r>
                    </a:p>
                    <a:p>
                      <a:pPr algn="ctr"/>
                      <a:endParaRPr lang="ru-RU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бюджет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9321030"/>
                  </a:ext>
                </a:extLst>
              </a:tr>
              <a:tr h="5941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+mn-lt"/>
                        </a:rPr>
                        <a:t>Техническая эксплуатация и обслуживание</a:t>
                      </a:r>
                    </a:p>
                    <a:p>
                      <a:pPr algn="l"/>
                      <a:r>
                        <a:rPr lang="ru-RU" sz="1400" dirty="0" smtClean="0">
                          <a:latin typeface="+mn-lt"/>
                        </a:rPr>
                        <a:t>электрического и электромеханического оборудования (по отраслям)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  3 года 10 месяцев</a:t>
                      </a:r>
                    </a:p>
                    <a:p>
                      <a:pPr algn="ctr"/>
                      <a:endParaRPr lang="ru-RU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smtClean="0">
                          <a:effectLst/>
                          <a:latin typeface="+mn-lt"/>
                        </a:rPr>
                        <a:t>бюджет</a:t>
                      </a:r>
                      <a:endParaRPr lang="ru-RU" sz="14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3691949"/>
                  </a:ext>
                </a:extLst>
              </a:tr>
              <a:tr h="6286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/>
                      <a:endParaRPr lang="ru-RU" sz="1400" dirty="0" smtClean="0">
                        <a:latin typeface="+mn-lt"/>
                      </a:endParaRPr>
                    </a:p>
                    <a:p>
                      <a:pPr algn="l"/>
                      <a:r>
                        <a:rPr lang="ru-RU" sz="1400" dirty="0" smtClean="0">
                          <a:latin typeface="+mn-lt"/>
                        </a:rPr>
                        <a:t>Операционная деятельность в логистике</a:t>
                      </a:r>
                    </a:p>
                    <a:p>
                      <a:pPr algn="l"/>
                      <a:endParaRPr lang="ru-RU" sz="1400" dirty="0">
                        <a:latin typeface="+mn-lt"/>
                      </a:endParaRP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   2 года 10 месяцев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smtClean="0">
                          <a:effectLst/>
                          <a:latin typeface="+mn-lt"/>
                        </a:rPr>
                        <a:t>бюджет</a:t>
                      </a:r>
                      <a:endParaRPr lang="ru-RU" sz="14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0622081"/>
                  </a:ext>
                </a:extLst>
              </a:tr>
              <a:tr h="2325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+mn-lt"/>
                        </a:rPr>
                        <a:t>Техническое обслуживание и ремонт автомобильного транспорта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 3 года 10 месяцев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smtClean="0">
                          <a:effectLst/>
                          <a:latin typeface="+mn-lt"/>
                        </a:rPr>
                        <a:t>бюджет</a:t>
                      </a:r>
                      <a:endParaRPr lang="ru-RU" sz="14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39292602"/>
                  </a:ext>
                </a:extLst>
              </a:tr>
              <a:tr h="674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+mn-lt"/>
                        </a:rPr>
                        <a:t>Автоматизация</a:t>
                      </a:r>
                    </a:p>
                    <a:p>
                      <a:pPr algn="l"/>
                      <a:r>
                        <a:rPr lang="ru-RU" sz="1400" dirty="0" smtClean="0">
                          <a:latin typeface="+mn-lt"/>
                        </a:rPr>
                        <a:t>технологических процессов</a:t>
                      </a:r>
                    </a:p>
                    <a:p>
                      <a:pPr algn="l"/>
                      <a:r>
                        <a:rPr lang="ru-RU" sz="1400" dirty="0" smtClean="0">
                          <a:latin typeface="+mn-lt"/>
                        </a:rPr>
                        <a:t>и производств (по отраслям)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 3 года 10 месяцев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4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8436772"/>
                  </a:ext>
                </a:extLst>
              </a:tr>
              <a:tr h="7443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+mn-lt"/>
                        </a:rPr>
                        <a:t>Право и организация социального обеспечения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 2 года 10 месяцев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08327056"/>
                  </a:ext>
                </a:extLst>
              </a:tr>
              <a:tr h="211915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Программы подготовки квалифицированных рабочих, служащих</a:t>
                      </a: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942893"/>
                  </a:ext>
                </a:extLst>
              </a:tr>
              <a:tr h="6295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                                                                                                         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pPr indent="-254000" algn="l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Повар, кондитер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6099118"/>
                  </a:ext>
                </a:extLst>
              </a:tr>
              <a:tr h="8243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                                            9.                                                                    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pPr indent="-254000" algn="l">
                        <a:lnSpc>
                          <a:spcPts val="1390"/>
                        </a:lnSpc>
                        <a:spcAft>
                          <a:spcPts val="1500"/>
                        </a:spcAft>
                      </a:pPr>
                      <a:r>
                        <a:rPr lang="ru-RU" sz="1400" spc="0" dirty="0" smtClean="0">
                          <a:effectLst/>
                          <a:latin typeface="+mn-lt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r>
                        <a:rPr lang="ru-RU" sz="1400" spc="0" baseline="0" dirty="0" smtClean="0">
                          <a:effectLst/>
                          <a:latin typeface="+mn-lt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А</a:t>
                      </a:r>
                      <a:r>
                        <a:rPr lang="ru-RU" sz="1400" spc="0" dirty="0" smtClean="0">
                          <a:effectLst/>
                          <a:latin typeface="+mn-lt"/>
                        </a:rPr>
                        <a:t>ппаратчик-оператор </a:t>
                      </a:r>
                      <a:r>
                        <a:rPr lang="ru-RU" sz="1400" spc="0" dirty="0" smtClean="0">
                          <a:effectLst/>
                          <a:latin typeface="+mn-lt"/>
                        </a:rPr>
                        <a:t>производства неорганических веществ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9 </a:t>
                      </a:r>
                      <a:r>
                        <a:rPr lang="ru-RU" sz="1400" dirty="0" smtClean="0">
                          <a:effectLst/>
                          <a:latin typeface="+mn-lt"/>
                        </a:rPr>
                        <a:t>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42674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010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657601" y="-117640"/>
            <a:ext cx="8657110" cy="584266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наименование: Государственное бюджетное профессиональное образовательное учреждение Ленинградской области «Подпорожский политехнический техникум</a:t>
            </a: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b="1" dirty="0" smtClean="0">
              <a:solidFill>
                <a:schemeClr val="tx1"/>
              </a:solidFill>
              <a:latin typeface="Robot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Сокращенное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наименование: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ГБПОУ ЛО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«Подпорожский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политехнический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техникум»</a:t>
            </a:r>
          </a:p>
          <a:p>
            <a:pPr marL="0" indent="0" algn="ctr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Адрес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техникума: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187780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Ленинградская область, г. Подпорожье, ул.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Некрасова,д.3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В структуру техникума входят учебно-производственные </a:t>
            </a:r>
            <a:r>
              <a:rPr lang="ru-RU" sz="1600" i="1" u="sng" dirty="0">
                <a:solidFill>
                  <a:schemeClr val="tx1"/>
                </a:solidFill>
                <a:latin typeface="Roboto"/>
              </a:rPr>
              <a:t>мастерские, лаборатории, учебный полигон, библиотека, </a:t>
            </a:r>
            <a:r>
              <a:rPr lang="ru-RU" sz="1600" i="1" u="sng" dirty="0" smtClean="0">
                <a:solidFill>
                  <a:schemeClr val="tx1"/>
                </a:solidFill>
                <a:latin typeface="Roboto"/>
              </a:rPr>
              <a:t>общежитие.</a:t>
            </a:r>
            <a:endParaRPr lang="ru-RU" sz="1600" u="sng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тел./факс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+7(813)653 -07 -69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— приёмная директора;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График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пн-пт 8.00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–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16.00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 smtClean="0">
                <a:solidFill>
                  <a:schemeClr val="accent3">
                    <a:lumMod val="50000"/>
                  </a:schemeClr>
                </a:solidFill>
                <a:latin typeface="Roboto"/>
                <a:hlinkClick r:id="rId2"/>
              </a:rPr>
              <a:t>ppt_07@mail.ru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Roboto"/>
            </a:endParaRP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Roboto"/>
              </a:rPr>
              <a:t>https://xn--n1acamh.xn--p1ai/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Robo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0656" y="717099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аттестата-3,60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2021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626894"/>
            <a:ext cx="12192000" cy="1231106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 defTabSz="457200"/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образовательных </a:t>
            </a: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услуг</a:t>
            </a:r>
            <a:r>
              <a:rPr lang="ru-RU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:</a:t>
            </a:r>
            <a:r>
              <a:rPr 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Технология машиностроения;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наладчик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компьютерных </a:t>
            </a: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сетей; </a:t>
            </a:r>
            <a:r>
              <a:rPr lang="ru-RU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товароведение </a:t>
            </a: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 экспертиза качества потребительских </a:t>
            </a:r>
            <a:r>
              <a:rPr lang="ru-RU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товаров;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сетевое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и системное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администрирование; электромонтер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по ремонту и обслуживанию электрооборудования (по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отраслям;) сварщик;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токарь-универсал; технология машиностроения; автомеханик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1329"/>
            <a:ext cx="3657601" cy="2271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941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FBE72-E9C6-4E3A-A384-42857C407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7934"/>
            <a:ext cx="3246739" cy="46011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D5F8DF-CB9D-44B5-BBC0-1393276ED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1521128"/>
            <a:ext cx="8185638" cy="2606849"/>
          </a:xfrm>
        </p:spPr>
        <p:txBody>
          <a:bodyPr>
            <a:noAutofit/>
          </a:bodyPr>
          <a:lstStyle/>
          <a:p>
            <a:pPr marL="0" indent="0" algn="ctr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название организации: Государственное </a:t>
            </a:r>
            <a:r>
              <a:rPr lang="ru-RU" sz="1600" b="1" i="0" dirty="0">
                <a:solidFill>
                  <a:schemeClr val="tx1"/>
                </a:solidFill>
                <a:effectLst/>
                <a:latin typeface="Roboto"/>
              </a:rPr>
              <a:t>автономное </a:t>
            </a:r>
            <a:r>
              <a:rPr lang="ru-RU" sz="1600" b="1" i="0" dirty="0" smtClean="0">
                <a:solidFill>
                  <a:schemeClr val="tx1"/>
                </a:solidFill>
                <a:effectLst/>
                <a:latin typeface="Roboto"/>
              </a:rPr>
              <a:t>профессиональное образовательное учреждение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Ленинградской области "БОРСКИЙ АГРОПРОМЫШЛЕННЫЙ ТЕХНИКУМ"</a:t>
            </a:r>
            <a:br>
              <a:rPr lang="ru-RU" sz="1600" b="1" dirty="0">
                <a:solidFill>
                  <a:schemeClr val="tx1"/>
                </a:solidFill>
                <a:latin typeface="Roboto"/>
              </a:rPr>
            </a:br>
            <a:r>
              <a:rPr lang="ru-RU" sz="1600" b="1" dirty="0">
                <a:solidFill>
                  <a:schemeClr val="tx1"/>
                </a:solidFill>
                <a:latin typeface="Roboto"/>
              </a:rPr>
              <a:t>Сокращенное наименование</a:t>
            </a: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:</a:t>
            </a:r>
            <a:endParaRPr lang="ru-RU" sz="1600" b="0" i="0" dirty="0">
              <a:solidFill>
                <a:schemeClr val="tx1"/>
              </a:solidFill>
              <a:effectLst/>
              <a:latin typeface="Roboto"/>
            </a:endParaRPr>
          </a:p>
          <a:p>
            <a:pPr marL="0" indent="0" algn="ctr" fontAlgn="base">
              <a:lnSpc>
                <a:spcPct val="120000"/>
              </a:lnSpc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ГАПОУ ЛО "</a:t>
            </a:r>
            <a:r>
              <a:rPr lang="ru-RU" sz="1600" b="1" i="0" dirty="0">
                <a:solidFill>
                  <a:schemeClr val="tx1"/>
                </a:solidFill>
                <a:effectLst/>
                <a:latin typeface="Roboto"/>
              </a:rPr>
              <a:t>БОРСКИЙ АГРОПРОМЫШЛЕННЫЙ ТЕХНИКУМ"</a:t>
            </a:r>
            <a:br>
              <a:rPr lang="ru-RU" sz="1600" b="1" i="0" dirty="0">
                <a:solidFill>
                  <a:schemeClr val="tx1"/>
                </a:solidFill>
                <a:effectLst/>
                <a:latin typeface="Roboto"/>
              </a:rPr>
            </a:br>
            <a:r>
              <a:rPr lang="ru-RU" sz="1600" b="1" i="0" dirty="0">
                <a:solidFill>
                  <a:schemeClr val="tx1"/>
                </a:solidFill>
                <a:effectLst/>
                <a:latin typeface="Roboto"/>
              </a:rPr>
              <a:t>Адрес техникума:</a:t>
            </a:r>
            <a:endParaRPr lang="ru-RU" sz="1600" b="0" i="0" dirty="0">
              <a:solidFill>
                <a:schemeClr val="tx1"/>
              </a:solidFill>
              <a:effectLst/>
              <a:latin typeface="Roboto"/>
            </a:endParaRPr>
          </a:p>
          <a:p>
            <a:pPr marL="0" indent="0" algn="ctr" fontAlgn="base">
              <a:lnSpc>
                <a:spcPct val="120000"/>
              </a:lnSpc>
              <a:buNone/>
            </a:pPr>
            <a:r>
              <a:rPr lang="ru-RU" sz="1600" b="1" i="0" dirty="0">
                <a:solidFill>
                  <a:schemeClr val="tx1"/>
                </a:solidFill>
                <a:effectLst/>
                <a:latin typeface="Roboto"/>
              </a:rPr>
              <a:t>187643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Roboto"/>
              </a:rPr>
              <a:t>, Ленинградская область, Бокситогорский район, дер.Бор (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из </a:t>
            </a:r>
            <a:r>
              <a:rPr lang="ru-RU" sz="1600" dirty="0" err="1" smtClean="0">
                <a:solidFill>
                  <a:schemeClr val="tx1"/>
                </a:solidFill>
                <a:latin typeface="Roboto"/>
              </a:rPr>
              <a:t>гор.Тихвина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- 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автобус № 141)</a:t>
            </a:r>
            <a:endParaRPr lang="ru-RU" sz="1600" b="0" i="0" dirty="0">
              <a:solidFill>
                <a:schemeClr val="tx1"/>
              </a:solidFill>
              <a:effectLst/>
              <a:latin typeface="Roboto"/>
            </a:endParaRPr>
          </a:p>
          <a:p>
            <a:pPr marL="0" indent="0" algn="ctr" fontAlgn="base">
              <a:lnSpc>
                <a:spcPct val="120000"/>
              </a:lnSpc>
              <a:buNone/>
            </a:pPr>
            <a:r>
              <a:rPr lang="ru-RU" sz="1600" b="0" i="0" dirty="0">
                <a:solidFill>
                  <a:schemeClr val="tx1"/>
                </a:solidFill>
                <a:effectLst/>
                <a:latin typeface="Roboto"/>
              </a:rPr>
              <a:t>с 8.30 до 16.30 (четверг - до 17.00).</a:t>
            </a:r>
            <a:r>
              <a:rPr lang="ru-RU" sz="1600" b="1" i="0" dirty="0">
                <a:solidFill>
                  <a:schemeClr val="tx1"/>
                </a:solidFill>
                <a:effectLst/>
                <a:latin typeface="Roboto"/>
              </a:rPr>
              <a:t/>
            </a:r>
            <a:br>
              <a:rPr lang="ru-RU" sz="1600" b="1" i="0" dirty="0">
                <a:solidFill>
                  <a:schemeClr val="tx1"/>
                </a:solidFill>
                <a:effectLst/>
                <a:latin typeface="Roboto"/>
              </a:rPr>
            </a:br>
            <a:r>
              <a:rPr lang="ru-RU" sz="1600" b="1" i="0" dirty="0" smtClean="0">
                <a:solidFill>
                  <a:schemeClr val="tx1"/>
                </a:solidFill>
                <a:effectLst/>
                <a:latin typeface="Roboto"/>
              </a:rPr>
              <a:t>                    Выходные </a:t>
            </a:r>
            <a:r>
              <a:rPr lang="ru-RU" sz="1600" b="1" i="0" dirty="0">
                <a:solidFill>
                  <a:schemeClr val="tx1"/>
                </a:solidFill>
                <a:effectLst/>
                <a:latin typeface="Roboto"/>
              </a:rPr>
              <a:t>дни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Roboto"/>
              </a:rPr>
              <a:t>: суббота, </a:t>
            </a:r>
            <a:r>
              <a:rPr lang="ru-RU" sz="1600" b="0" i="0" dirty="0" smtClean="0">
                <a:solidFill>
                  <a:schemeClr val="tx1"/>
                </a:solidFill>
                <a:effectLst/>
                <a:latin typeface="Roboto"/>
              </a:rPr>
              <a:t>воскресенье.</a:t>
            </a:r>
          </a:p>
          <a:p>
            <a:pPr marL="0" indent="0" algn="ctr" fontAlgn="base">
              <a:lnSpc>
                <a:spcPct val="120000"/>
              </a:lnSpc>
              <a:buNone/>
            </a:pPr>
            <a:r>
              <a:rPr lang="ru-RU" sz="1600" b="1" i="0" dirty="0" smtClean="0">
                <a:solidFill>
                  <a:schemeClr val="tx1"/>
                </a:solidFill>
                <a:effectLst/>
                <a:latin typeface="Roboto"/>
              </a:rPr>
              <a:t>Контактный телефон:</a:t>
            </a:r>
            <a:endParaRPr lang="ru-RU" sz="1600" b="0" i="0" dirty="0" smtClean="0">
              <a:solidFill>
                <a:schemeClr val="tx1"/>
              </a:solidFill>
              <a:effectLst/>
              <a:latin typeface="Roboto"/>
            </a:endParaRP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  +7 </a:t>
            </a:r>
            <a:r>
              <a:rPr lang="ru-RU" sz="1600" b="0" i="0" dirty="0" smtClean="0">
                <a:solidFill>
                  <a:schemeClr val="tx1"/>
                </a:solidFill>
                <a:effectLst/>
                <a:latin typeface="Roboto"/>
              </a:rPr>
              <a:t>(813) 662- 97-46 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Roboto"/>
              </a:rPr>
              <a:t>- секретариат</a:t>
            </a:r>
            <a:br>
              <a:rPr lang="ru-RU" sz="1600" b="0" i="0" dirty="0">
                <a:solidFill>
                  <a:schemeClr val="tx1"/>
                </a:solidFill>
                <a:effectLst/>
                <a:latin typeface="Roboto"/>
              </a:rPr>
            </a:br>
            <a:r>
              <a:rPr lang="ru-RU" sz="1600" b="0" i="0" dirty="0" smtClean="0">
                <a:solidFill>
                  <a:schemeClr val="tx1"/>
                </a:solidFill>
                <a:effectLst/>
                <a:latin typeface="Roboto"/>
              </a:rPr>
              <a:t>             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+7 </a:t>
            </a:r>
            <a:r>
              <a:rPr lang="ru-RU" sz="1600" b="0" i="0" dirty="0" smtClean="0">
                <a:solidFill>
                  <a:schemeClr val="tx1"/>
                </a:solidFill>
                <a:effectLst/>
                <a:latin typeface="Roboto"/>
              </a:rPr>
              <a:t>(813) 662-97-99 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Roboto"/>
              </a:rPr>
              <a:t>- приёмная </a:t>
            </a:r>
            <a:r>
              <a:rPr lang="ru-RU" sz="1600" b="0" i="0" dirty="0" smtClean="0">
                <a:solidFill>
                  <a:schemeClr val="tx1"/>
                </a:solidFill>
                <a:effectLst/>
                <a:latin typeface="Roboto"/>
              </a:rPr>
              <a:t>комиссия</a:t>
            </a: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 +7 </a:t>
            </a:r>
            <a:r>
              <a:rPr lang="ru-RU" sz="1600" b="0" i="0" dirty="0" smtClean="0">
                <a:solidFill>
                  <a:schemeClr val="tx1"/>
                </a:solidFill>
                <a:effectLst/>
                <a:latin typeface="Roboto"/>
              </a:rPr>
              <a:t>(813) 662-9786 – общежитие.</a:t>
            </a:r>
            <a:br>
              <a:rPr lang="ru-RU" sz="1600" b="0" i="0" dirty="0" smtClean="0">
                <a:solidFill>
                  <a:schemeClr val="tx1"/>
                </a:solidFill>
                <a:effectLst/>
                <a:latin typeface="Roboto"/>
              </a:rPr>
            </a:br>
            <a:r>
              <a:rPr lang="ru-RU" sz="1600" b="1" i="0" dirty="0" smtClean="0">
                <a:solidFill>
                  <a:schemeClr val="tx1"/>
                </a:solidFill>
                <a:effectLst/>
                <a:latin typeface="Roboto"/>
              </a:rPr>
              <a:t>Электронная почта:</a:t>
            </a:r>
            <a:endParaRPr lang="ru-RU" sz="1600" b="0" i="0" dirty="0" smtClean="0">
              <a:solidFill>
                <a:schemeClr val="tx1"/>
              </a:solidFill>
              <a:effectLst/>
              <a:latin typeface="Roboto"/>
            </a:endParaRPr>
          </a:p>
          <a:p>
            <a:pPr marL="0" indent="0" algn="ctr" fontAlgn="base">
              <a:lnSpc>
                <a:spcPct val="120000"/>
              </a:lnSpc>
              <a:buNone/>
            </a:pPr>
            <a:r>
              <a:rPr lang="ru-RU" sz="1600" b="1" i="0" dirty="0" smtClean="0">
                <a:solidFill>
                  <a:schemeClr val="accent3">
                    <a:lumMod val="75000"/>
                  </a:schemeClr>
                </a:solidFill>
                <a:effectLst/>
                <a:latin typeface="Roboto"/>
              </a:rPr>
              <a:t>borsky.tehnickum@yandex.ru-</a:t>
            </a:r>
            <a:endParaRPr lang="ru-RU" sz="1600" b="1" i="0" dirty="0">
              <a:solidFill>
                <a:schemeClr val="accent3">
                  <a:lumMod val="75000"/>
                </a:schemeClr>
              </a:solidFill>
              <a:effectLst/>
              <a:latin typeface="Robot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685357"/>
            <a:ext cx="12191999" cy="1179105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 производства и переработки сельскохозяйственной продукции; механизация сельского хозяйства; электрификация и автоматизация сельского хозяйства; мастер отделочных строительных работ; мастер по ремонту и обслуживанию автомобилей; т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+mn-cs"/>
              </a:rPr>
              <a:t>ракторист-машинист сельскохозяйственного производства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6865" y="395417"/>
            <a:ext cx="238073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 – 3,34 в 2021 году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AFF75B-ADE1-46EC-8E51-16414A1B6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3" y="1943812"/>
            <a:ext cx="3602707" cy="2301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152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90B2C953-63C6-4670-AA3D-7AFDC6AEF3E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-260831"/>
          <a:ext cx="12192000" cy="7347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138">
                  <a:extLst>
                    <a:ext uri="{9D8B030D-6E8A-4147-A177-3AD203B41FA5}">
                      <a16:colId xmlns:a16="http://schemas.microsoft.com/office/drawing/2014/main" val="242102628"/>
                    </a:ext>
                  </a:extLst>
                </a:gridCol>
                <a:gridCol w="4978273">
                  <a:extLst>
                    <a:ext uri="{9D8B030D-6E8A-4147-A177-3AD203B41FA5}">
                      <a16:colId xmlns:a16="http://schemas.microsoft.com/office/drawing/2014/main" val="188206167"/>
                    </a:ext>
                  </a:extLst>
                </a:gridCol>
                <a:gridCol w="1137519">
                  <a:extLst>
                    <a:ext uri="{9D8B030D-6E8A-4147-A177-3AD203B41FA5}">
                      <a16:colId xmlns:a16="http://schemas.microsoft.com/office/drawing/2014/main" val="425548119"/>
                    </a:ext>
                  </a:extLst>
                </a:gridCol>
                <a:gridCol w="1231036">
                  <a:extLst>
                    <a:ext uri="{9D8B030D-6E8A-4147-A177-3AD203B41FA5}">
                      <a16:colId xmlns:a16="http://schemas.microsoft.com/office/drawing/2014/main" val="2194011685"/>
                    </a:ext>
                  </a:extLst>
                </a:gridCol>
                <a:gridCol w="906522">
                  <a:extLst>
                    <a:ext uri="{9D8B030D-6E8A-4147-A177-3AD203B41FA5}">
                      <a16:colId xmlns:a16="http://schemas.microsoft.com/office/drawing/2014/main" val="1805220559"/>
                    </a:ext>
                  </a:extLst>
                </a:gridCol>
                <a:gridCol w="1224759">
                  <a:extLst>
                    <a:ext uri="{9D8B030D-6E8A-4147-A177-3AD203B41FA5}">
                      <a16:colId xmlns:a16="http://schemas.microsoft.com/office/drawing/2014/main" val="3578693317"/>
                    </a:ext>
                  </a:extLst>
                </a:gridCol>
                <a:gridCol w="841548">
                  <a:extLst>
                    <a:ext uri="{9D8B030D-6E8A-4147-A177-3AD203B41FA5}">
                      <a16:colId xmlns:a16="http://schemas.microsoft.com/office/drawing/2014/main" val="2279791562"/>
                    </a:ext>
                  </a:extLst>
                </a:gridCol>
                <a:gridCol w="1409205">
                  <a:extLst>
                    <a:ext uri="{9D8B030D-6E8A-4147-A177-3AD203B41FA5}">
                      <a16:colId xmlns:a16="http://schemas.microsoft.com/office/drawing/2014/main" val="189710384"/>
                    </a:ext>
                  </a:extLst>
                </a:gridCol>
              </a:tblGrid>
              <a:tr h="4619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032182"/>
                  </a:ext>
                </a:extLst>
              </a:tr>
              <a:tr h="281700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Программы подготовки специалистов среднего звена</a:t>
                      </a:r>
                      <a:endParaRPr lang="ru-RU" sz="1400" dirty="0">
                        <a:effectLst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784158"/>
                  </a:ext>
                </a:extLst>
              </a:tr>
              <a:tr h="341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Технология машиностроения</a:t>
                      </a:r>
                      <a:endParaRPr lang="ru-RU" sz="1600" dirty="0"/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бюджет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9995302"/>
                  </a:ext>
                </a:extLst>
              </a:tr>
              <a:tr h="5508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Техническое обслуживание и ремонт автомобильного транспорта</a:t>
                      </a:r>
                      <a:endParaRPr lang="ru-RU" sz="1600" dirty="0"/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3691949"/>
                  </a:ext>
                </a:extLst>
              </a:tr>
              <a:tr h="9460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Товароведение и экспертиза качества потребительских товаров</a:t>
                      </a:r>
                      <a:endParaRPr lang="ru-RU" sz="1600" dirty="0"/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8436772"/>
                  </a:ext>
                </a:extLst>
              </a:tr>
              <a:tr h="4953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Технология деревообработки</a:t>
                      </a:r>
                      <a:endParaRPr lang="ru-RU" sz="1600" dirty="0"/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57964386"/>
                  </a:ext>
                </a:extLst>
              </a:tr>
              <a:tr h="4953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Сетевое и системное администрирование</a:t>
                      </a:r>
                      <a:endParaRPr lang="ru-RU" sz="1600" dirty="0"/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00352877"/>
                  </a:ext>
                </a:extLst>
              </a:tr>
              <a:tr h="4953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Станочник деревообрабатывающих станков</a:t>
                      </a:r>
                      <a:endParaRPr lang="ru-RU" sz="1600" dirty="0"/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  <a:r>
                        <a:rPr lang="en-US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54837559"/>
                  </a:ext>
                </a:extLst>
              </a:tr>
              <a:tr h="281700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Программы подготовки квалифицированных рабочих, служащих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942893"/>
                  </a:ext>
                </a:extLst>
              </a:tr>
              <a:tr h="9460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</a:rPr>
                        <a:t>Сварщик(ручной и частично механизированной</a:t>
                      </a:r>
                      <a:r>
                        <a:rPr lang="ru-RU" sz="1600" baseline="0" dirty="0" smtClean="0">
                          <a:latin typeface="+mn-lt"/>
                        </a:rPr>
                        <a:t> сварки)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бюджет/платно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6099118"/>
                  </a:ext>
                </a:extLst>
              </a:tr>
              <a:tr h="9460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</a:rPr>
                        <a:t>Повар, кондитер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бюджет/платно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4267475"/>
                  </a:ext>
                </a:extLst>
              </a:tr>
              <a:tr h="9460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</a:rPr>
                        <a:t>Электромонтер по ремонту и обслуживанию электрооборудования (по отраслям)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бюджет/платно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5372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92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97528" y="541958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аттестата-3,62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2021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421872"/>
            <a:ext cx="12191999" cy="1631216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образовательных услуг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: Мастер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общестроительных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работ; электромонтажник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по силовым сетям 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электрооборудованию;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с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троительство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и эксплуатация зданий 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сооружений; оптик-механик; электрослесарь по ремонту оборудования электростанций; слесарь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по ремонту оборудования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электростанций; электромонтер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по ремонту и обслуживанию электрооборудования (по отраслям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); теплоснабжение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и теплотехническое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оборудование; техническая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эксплуатация и обслуживание электрического и электромеханического оборудования (по отраслям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); сварщик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(электросварочные и газосварочные работы)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713018" y="-302036"/>
            <a:ext cx="8478981" cy="5735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Полное наименование: Государственное автономное профессиональное образовательное учреждение Ленинградской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области «Сосновоборский политехнический колледж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Сокращенное наименование: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ГАПОУ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ЛО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«Сосновоборский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политехнический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колледж»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Адрес колледжа: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188760,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Ленинградская область, г. Приозерск, ул. Чапаева, д.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19( станция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метро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Купчино -маршрутка №403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иногородним </a:t>
            </a: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предоставляется общежитие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).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 Контактный телефон: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тел./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факс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+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7 (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813) 692-12-49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—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приёмная директора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График работы: пятидневная рабочая неделя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пн-пт 8.00 – 17.00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Электронная почта: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2"/>
              </a:rPr>
              <a:t>pl36@sbor.net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90BB23">
                    <a:lumMod val="5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www.pl36.ru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17680"/>
            <a:ext cx="3574472" cy="2210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61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90B2C953-63C6-4670-AA3D-7AFDC6AEF3E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2"/>
          <a:ext cx="12192000" cy="69715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137">
                  <a:extLst>
                    <a:ext uri="{9D8B030D-6E8A-4147-A177-3AD203B41FA5}">
                      <a16:colId xmlns:a16="http://schemas.microsoft.com/office/drawing/2014/main" val="242102628"/>
                    </a:ext>
                  </a:extLst>
                </a:gridCol>
                <a:gridCol w="4978275">
                  <a:extLst>
                    <a:ext uri="{9D8B030D-6E8A-4147-A177-3AD203B41FA5}">
                      <a16:colId xmlns:a16="http://schemas.microsoft.com/office/drawing/2014/main" val="188206167"/>
                    </a:ext>
                  </a:extLst>
                </a:gridCol>
                <a:gridCol w="1018767">
                  <a:extLst>
                    <a:ext uri="{9D8B030D-6E8A-4147-A177-3AD203B41FA5}">
                      <a16:colId xmlns:a16="http://schemas.microsoft.com/office/drawing/2014/main" val="425548119"/>
                    </a:ext>
                  </a:extLst>
                </a:gridCol>
                <a:gridCol w="1349787">
                  <a:extLst>
                    <a:ext uri="{9D8B030D-6E8A-4147-A177-3AD203B41FA5}">
                      <a16:colId xmlns:a16="http://schemas.microsoft.com/office/drawing/2014/main" val="3589462885"/>
                    </a:ext>
                  </a:extLst>
                </a:gridCol>
                <a:gridCol w="574014">
                  <a:extLst>
                    <a:ext uri="{9D8B030D-6E8A-4147-A177-3AD203B41FA5}">
                      <a16:colId xmlns:a16="http://schemas.microsoft.com/office/drawing/2014/main" val="1805220559"/>
                    </a:ext>
                  </a:extLst>
                </a:gridCol>
                <a:gridCol w="1557267">
                  <a:extLst>
                    <a:ext uri="{9D8B030D-6E8A-4147-A177-3AD203B41FA5}">
                      <a16:colId xmlns:a16="http://schemas.microsoft.com/office/drawing/2014/main" val="641953371"/>
                    </a:ext>
                  </a:extLst>
                </a:gridCol>
                <a:gridCol w="663419">
                  <a:extLst>
                    <a:ext uri="{9D8B030D-6E8A-4147-A177-3AD203B41FA5}">
                      <a16:colId xmlns:a16="http://schemas.microsoft.com/office/drawing/2014/main" val="2279791562"/>
                    </a:ext>
                  </a:extLst>
                </a:gridCol>
                <a:gridCol w="1587334">
                  <a:extLst>
                    <a:ext uri="{9D8B030D-6E8A-4147-A177-3AD203B41FA5}">
                      <a16:colId xmlns:a16="http://schemas.microsoft.com/office/drawing/2014/main" val="3932476358"/>
                    </a:ext>
                  </a:extLst>
                </a:gridCol>
              </a:tblGrid>
              <a:tr h="4370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032182"/>
                  </a:ext>
                </a:extLst>
              </a:tr>
              <a:tr h="249771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Программы подготовки специалистов среднего звена</a:t>
                      </a:r>
                      <a:endParaRPr lang="ru-RU" sz="1600" dirty="0">
                        <a:effectLst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784158"/>
                  </a:ext>
                </a:extLst>
              </a:tr>
              <a:tr h="8436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endParaRPr lang="ru-RU" sz="1600" dirty="0" smtClean="0"/>
                    </a:p>
                    <a:p>
                      <a:r>
                        <a:rPr lang="ru-RU" sz="1600" dirty="0" smtClean="0"/>
                        <a:t>Строительство и эксплуатация зданий и сооружений</a:t>
                      </a:r>
                    </a:p>
                    <a:p>
                      <a:endParaRPr lang="ru-RU" sz="1600" dirty="0"/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бюджет/платно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9995302"/>
                  </a:ext>
                </a:extLst>
              </a:tr>
              <a:tr h="3140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Теплоснабжение и теплотехническое оборудование</a:t>
                      </a:r>
                      <a:endParaRPr lang="ru-RU" sz="1600" dirty="0"/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3691949"/>
                  </a:ext>
                </a:extLst>
              </a:tr>
              <a:tr h="596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Техническая эксплуатация и обслуживание электрического и электромеханического оборудования</a:t>
                      </a:r>
                      <a:endParaRPr lang="ru-RU" sz="1600" dirty="0"/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бюджет/платно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8436772"/>
                  </a:ext>
                </a:extLst>
              </a:tr>
              <a:tr h="3587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Сварочное производство</a:t>
                      </a:r>
                      <a:endParaRPr lang="ru-RU" sz="1600" dirty="0"/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57964386"/>
                  </a:ext>
                </a:extLst>
              </a:tr>
              <a:tr h="5073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Техническое обслуживание и ремонт двигателей, систем и агрегатов автомобилей</a:t>
                      </a:r>
                      <a:endParaRPr lang="ru-RU" sz="1600" dirty="0"/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00352877"/>
                  </a:ext>
                </a:extLst>
              </a:tr>
              <a:tr h="3260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Экономика и бухгалтерский учет (по отраслям)</a:t>
                      </a:r>
                      <a:endParaRPr lang="ru-RU" sz="1600" dirty="0"/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  <a:r>
                        <a:rPr lang="en-US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54837559"/>
                  </a:ext>
                </a:extLst>
              </a:tr>
              <a:tr h="249771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Программы подготовки квалифицированных рабочих, служащих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942893"/>
                  </a:ext>
                </a:extLst>
              </a:tr>
              <a:tr h="943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Станочник (металлообработка)</a:t>
                      </a:r>
                      <a:endParaRPr lang="ru-RU" sz="1600" dirty="0"/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6099118"/>
                  </a:ext>
                </a:extLst>
              </a:tr>
              <a:tr h="8359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Мастер контрольно-измерительных приборов и автоматики</a:t>
                      </a:r>
                      <a:endParaRPr lang="ru-RU" sz="1600" dirty="0"/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4267475"/>
                  </a:ext>
                </a:extLst>
              </a:tr>
              <a:tr h="943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Сварщик (ручной и частично механизированной сварки (наплавки)</a:t>
                      </a:r>
                      <a:endParaRPr lang="ru-RU" sz="1600" dirty="0"/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бюджет/платно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5372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62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969949" y="0"/>
            <a:ext cx="7881626" cy="5687866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: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Государственное </a:t>
            </a: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автономное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профессиональное образовательное </a:t>
            </a: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учреждение Ленинградской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области «Тихвинский Промышленно-Технологический Техникум им. </a:t>
            </a:r>
            <a:r>
              <a:rPr lang="ru-RU" sz="1600" b="1" dirty="0" err="1">
                <a:solidFill>
                  <a:schemeClr val="tx1"/>
                </a:solidFill>
                <a:latin typeface="Roboto"/>
              </a:rPr>
              <a:t>Е.И.Лебедева</a:t>
            </a: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b="1" dirty="0" smtClean="0">
              <a:solidFill>
                <a:schemeClr val="tx1"/>
              </a:solidFill>
              <a:latin typeface="Robot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Сокращенное наименование: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ГАПОУ ЛО "ТПТТ им. Е.И. Лебедева"</a:t>
            </a:r>
            <a:endParaRPr lang="ru-RU" sz="1600" dirty="0" smtClean="0">
              <a:solidFill>
                <a:schemeClr val="tx1"/>
              </a:solidFill>
              <a:latin typeface="Robot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Адрес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техникума: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187556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 Ленинградская область, город Тихвин, Учебный городок, дом 1. </a:t>
            </a:r>
            <a:r>
              <a:rPr lang="ru-RU" sz="1600" i="1" dirty="0" smtClean="0">
                <a:solidFill>
                  <a:schemeClr val="tx1"/>
                </a:solidFill>
                <a:latin typeface="Roboto"/>
              </a:rPr>
              <a:t>(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имеется возможность предоставления </a:t>
            </a:r>
            <a:r>
              <a:rPr lang="ru-RU" sz="1600" b="1" i="1" dirty="0">
                <a:solidFill>
                  <a:schemeClr val="tx1"/>
                </a:solidFill>
                <a:latin typeface="Roboto"/>
              </a:rPr>
              <a:t>общежития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 всем нуждающимся иногородним обучающимся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).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тел./факс  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+7(813) 677 40-03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— приёмная директора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;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         тел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.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  +7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(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813) 677 41-73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— приёмная комиссия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.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График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пн-пт 8.30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–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17.00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Roboto"/>
              </a:rPr>
              <a:t>priemtptt@yandex.ru 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Roboto"/>
            </a:endParaRP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http://tptt.ru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2466" y="495201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аттестата-3,64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2021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25020"/>
            <a:ext cx="12192000" cy="1569660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: Технология машиностроения;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с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варочное производство;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т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ехнология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продукции общественного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питания; теплоснабжение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и теплотехническое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оборудование; мастер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жилищно-коммунального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хозяйства; мастер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столярно-плотничных, паркетных и стекольных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работа; мастер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отделочных строительных и декоративных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работ; электромонтер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по ремонту и обслуживанию электрооборудования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" y="2139500"/>
            <a:ext cx="3593225" cy="2211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657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90B2C953-63C6-4670-AA3D-7AFDC6AEF3E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1"/>
          <a:ext cx="12192000" cy="71377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138">
                  <a:extLst>
                    <a:ext uri="{9D8B030D-6E8A-4147-A177-3AD203B41FA5}">
                      <a16:colId xmlns:a16="http://schemas.microsoft.com/office/drawing/2014/main" val="242102628"/>
                    </a:ext>
                  </a:extLst>
                </a:gridCol>
                <a:gridCol w="4978273">
                  <a:extLst>
                    <a:ext uri="{9D8B030D-6E8A-4147-A177-3AD203B41FA5}">
                      <a16:colId xmlns:a16="http://schemas.microsoft.com/office/drawing/2014/main" val="188206167"/>
                    </a:ext>
                  </a:extLst>
                </a:gridCol>
                <a:gridCol w="1137519">
                  <a:extLst>
                    <a:ext uri="{9D8B030D-6E8A-4147-A177-3AD203B41FA5}">
                      <a16:colId xmlns:a16="http://schemas.microsoft.com/office/drawing/2014/main" val="425548119"/>
                    </a:ext>
                  </a:extLst>
                </a:gridCol>
                <a:gridCol w="1231036">
                  <a:extLst>
                    <a:ext uri="{9D8B030D-6E8A-4147-A177-3AD203B41FA5}">
                      <a16:colId xmlns:a16="http://schemas.microsoft.com/office/drawing/2014/main" val="2194011685"/>
                    </a:ext>
                  </a:extLst>
                </a:gridCol>
                <a:gridCol w="906522">
                  <a:extLst>
                    <a:ext uri="{9D8B030D-6E8A-4147-A177-3AD203B41FA5}">
                      <a16:colId xmlns:a16="http://schemas.microsoft.com/office/drawing/2014/main" val="1805220559"/>
                    </a:ext>
                  </a:extLst>
                </a:gridCol>
                <a:gridCol w="1224759">
                  <a:extLst>
                    <a:ext uri="{9D8B030D-6E8A-4147-A177-3AD203B41FA5}">
                      <a16:colId xmlns:a16="http://schemas.microsoft.com/office/drawing/2014/main" val="3578693317"/>
                    </a:ext>
                  </a:extLst>
                </a:gridCol>
                <a:gridCol w="841548">
                  <a:extLst>
                    <a:ext uri="{9D8B030D-6E8A-4147-A177-3AD203B41FA5}">
                      <a16:colId xmlns:a16="http://schemas.microsoft.com/office/drawing/2014/main" val="2279791562"/>
                    </a:ext>
                  </a:extLst>
                </a:gridCol>
                <a:gridCol w="1409205">
                  <a:extLst>
                    <a:ext uri="{9D8B030D-6E8A-4147-A177-3AD203B41FA5}">
                      <a16:colId xmlns:a16="http://schemas.microsoft.com/office/drawing/2014/main" val="189710384"/>
                    </a:ext>
                  </a:extLst>
                </a:gridCol>
              </a:tblGrid>
              <a:tr h="4588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032182"/>
                  </a:ext>
                </a:extLst>
              </a:tr>
              <a:tr h="273534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Программы подготовки специалистов среднего звена</a:t>
                      </a:r>
                      <a:endParaRPr lang="ru-RU" sz="1400" dirty="0">
                        <a:effectLst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784158"/>
                  </a:ext>
                </a:extLst>
              </a:tr>
              <a:tr h="3316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</a:rPr>
                        <a:t>Теплоснабжение и теплотехническое оборудование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бюджет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9995302"/>
                  </a:ext>
                </a:extLst>
              </a:tr>
              <a:tr h="5349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</a:rPr>
                        <a:t>Техническая эксплуатация и обслуживание электрического и электромеханического оборудования (по отраслям)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smtClean="0">
                          <a:effectLst/>
                          <a:latin typeface="+mn-lt"/>
                        </a:rPr>
                        <a:t>бюджет</a:t>
                      </a:r>
                      <a:endParaRPr lang="ru-RU" sz="16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3691949"/>
                  </a:ext>
                </a:extLst>
              </a:tr>
              <a:tr h="4809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</a:rPr>
                        <a:t>Технология машиностроения 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57964386"/>
                  </a:ext>
                </a:extLst>
              </a:tr>
              <a:tr h="4041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</a:rPr>
                        <a:t>Сварочное производство 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00352877"/>
                  </a:ext>
                </a:extLst>
              </a:tr>
              <a:tr h="273534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Программы подготовки квалифицированных рабочих, служащих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942893"/>
                  </a:ext>
                </a:extLst>
              </a:tr>
              <a:tr h="9046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pPr indent="-254000" algn="l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 жилищно-коммунального хозяйства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6099118"/>
                  </a:ext>
                </a:extLst>
              </a:tr>
              <a:tr h="9046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pPr indent="-254000" algn="l">
                        <a:lnSpc>
                          <a:spcPts val="1390"/>
                        </a:lnSpc>
                        <a:spcAft>
                          <a:spcPts val="1500"/>
                        </a:spcAft>
                      </a:pPr>
                      <a:r>
                        <a:rPr lang="ru-RU" sz="1600" spc="0" dirty="0" smtClean="0">
                          <a:effectLst/>
                          <a:latin typeface="+mn-lt"/>
                        </a:rPr>
                        <a:t>Мастер столярно-плотничных, паркетных и стекольных работ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4267475"/>
                  </a:ext>
                </a:extLst>
              </a:tr>
              <a:tr h="9046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pPr indent="-254000" algn="l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600" spc="0" dirty="0" smtClean="0">
                          <a:effectLst/>
                          <a:latin typeface="+mn-lt"/>
                        </a:rPr>
                        <a:t>Мастер отделочных строительных и декоративных работ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5372470"/>
                  </a:ext>
                </a:extLst>
              </a:tr>
              <a:tr h="4362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pPr indent="-254000" algn="l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Электромонтер по ремонту и обслуживанию электрооборудования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бюджет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16647677"/>
                  </a:ext>
                </a:extLst>
              </a:tr>
              <a:tr h="8734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pPr indent="-254000" algn="l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Контролер слесарных и станочных работ 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бюджет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07543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380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97528" y="541958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аттестата-3,64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2021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образовательных услуг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: Землеустройство;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т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ехническая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эксплуатация подъемно-транспортных, строительных, дорожных машин и оборудования (по отраслям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);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м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астер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по лесному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хозяйству;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л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есное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и лесопарковое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хозяйство; садово-парковое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и ландшафтное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строительство; охотоведение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и звероводство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453320" y="-249683"/>
            <a:ext cx="8350753" cy="5735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Полное наименование: Государственное бюджетное профессиональное образовательное учреждение Ленинградской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области «Лисинский лесной колледж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Сокращенное наименование: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ГБПОУ ЛО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«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Лисинский лесной колледж»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Адрес колледжа: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187023,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Ленинградская область, Тосненский район, посёлок Лисино-Корпус, улица Кравчинского, дом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4 (</a:t>
            </a: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имеется возможность предоставления общежития всем нуждающимся иногородним обучающимся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).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 Контактный телефон: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тел./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факс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+7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(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813) 619 -41-42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—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приёмная директора;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   тел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+7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(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813) 619-41-73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—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приемная комиссия.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График работы: пятидневная рабочая неделя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пн-пт 8.00 – 17.00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Электронная почта: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2"/>
              </a:rPr>
              <a:t>llklisino@llk.su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90BB23">
                    <a:lumMod val="5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https://llk.su/</a:t>
            </a:r>
            <a:endParaRPr kumimoji="0" lang="de-DE" sz="1600" b="1" i="0" u="none" strike="noStrike" kern="1200" cap="none" spc="0" normalizeH="0" baseline="0" noProof="0" dirty="0" smtClean="0">
              <a:ln>
                <a:noFill/>
              </a:ln>
              <a:solidFill>
                <a:srgbClr val="90BB23">
                  <a:lumMod val="50000"/>
                </a:srgb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18208"/>
            <a:ext cx="3574473" cy="2196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850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7">
            <a:extLst>
              <a:ext uri="{FF2B5EF4-FFF2-40B4-BE49-F238E27FC236}">
                <a16:creationId xmlns:a16="http://schemas.microsoft.com/office/drawing/2014/main" id="{9C5021D0-1F8B-454D-95E4-C5B6D4BCA09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-1"/>
          <a:ext cx="12192000" cy="65041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96">
                  <a:extLst>
                    <a:ext uri="{9D8B030D-6E8A-4147-A177-3AD203B41FA5}">
                      <a16:colId xmlns:a16="http://schemas.microsoft.com/office/drawing/2014/main" val="3483770839"/>
                    </a:ext>
                  </a:extLst>
                </a:gridCol>
                <a:gridCol w="471768">
                  <a:extLst>
                    <a:ext uri="{9D8B030D-6E8A-4147-A177-3AD203B41FA5}">
                      <a16:colId xmlns:a16="http://schemas.microsoft.com/office/drawing/2014/main" val="683531495"/>
                    </a:ext>
                  </a:extLst>
                </a:gridCol>
                <a:gridCol w="6219328">
                  <a:extLst>
                    <a:ext uri="{9D8B030D-6E8A-4147-A177-3AD203B41FA5}">
                      <a16:colId xmlns:a16="http://schemas.microsoft.com/office/drawing/2014/main" val="2449645489"/>
                    </a:ext>
                  </a:extLst>
                </a:gridCol>
                <a:gridCol w="1735449">
                  <a:extLst>
                    <a:ext uri="{9D8B030D-6E8A-4147-A177-3AD203B41FA5}">
                      <a16:colId xmlns:a16="http://schemas.microsoft.com/office/drawing/2014/main" val="630446201"/>
                    </a:ext>
                  </a:extLst>
                </a:gridCol>
                <a:gridCol w="2033216">
                  <a:extLst>
                    <a:ext uri="{9D8B030D-6E8A-4147-A177-3AD203B41FA5}">
                      <a16:colId xmlns:a16="http://schemas.microsoft.com/office/drawing/2014/main" val="2126690408"/>
                    </a:ext>
                  </a:extLst>
                </a:gridCol>
                <a:gridCol w="1705243">
                  <a:extLst>
                    <a:ext uri="{9D8B030D-6E8A-4147-A177-3AD203B41FA5}">
                      <a16:colId xmlns:a16="http://schemas.microsoft.com/office/drawing/2014/main" val="2468938440"/>
                    </a:ext>
                  </a:extLst>
                </a:gridCol>
              </a:tblGrid>
              <a:tr h="9321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14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57396537"/>
                  </a:ext>
                </a:extLst>
              </a:tr>
              <a:tr h="10378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ru-RU" sz="1600" u="non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</a:rPr>
                        <a:t>Специалист лесного и лесопаркового хозяйства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3 года 10 месяцев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 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2007480"/>
                  </a:ext>
                </a:extLst>
              </a:tr>
              <a:tr h="1139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</a:t>
                      </a:r>
                      <a:r>
                        <a:rPr lang="ru-RU" sz="1600" u="non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+mn-lt"/>
                        </a:rPr>
                        <a:t>Садово-парковое и ландшафтное строительство(</a:t>
                      </a:r>
                      <a:r>
                        <a:rPr lang="ru-RU" sz="16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техник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endParaRPr lang="ru-RU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</a:t>
                      </a:r>
                      <a:r>
                        <a:rPr lang="en-US" sz="16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3 года 10 месяцев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6857418"/>
                  </a:ext>
                </a:extLst>
              </a:tr>
              <a:tr h="10433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</a:t>
                      </a:r>
                      <a:r>
                        <a:rPr lang="ru-RU" sz="1600" u="non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</a:rPr>
                        <a:t>Землеустройство(</a:t>
                      </a:r>
                      <a:r>
                        <a:rPr lang="ru-RU" sz="1600" b="1" dirty="0" smtClean="0">
                          <a:latin typeface="+mn-lt"/>
                        </a:rPr>
                        <a:t>техник-землеустроитель</a:t>
                      </a:r>
                      <a:r>
                        <a:rPr lang="ru-RU" sz="1600" dirty="0" smtClean="0">
                          <a:latin typeface="+mn-lt"/>
                        </a:rPr>
                        <a:t>)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3 года 6 месяцев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1523463"/>
                  </a:ext>
                </a:extLst>
              </a:tr>
              <a:tr h="14678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4.</a:t>
                      </a:r>
                      <a:endParaRPr lang="ru-RU" sz="1600" u="none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ru-RU" sz="1600" dirty="0" smtClean="0">
                        <a:latin typeface="+mn-lt"/>
                      </a:endParaRPr>
                    </a:p>
                    <a:p>
                      <a:r>
                        <a:rPr lang="ru-RU" sz="1600" dirty="0" smtClean="0">
                          <a:latin typeface="+mn-lt"/>
                        </a:rPr>
                        <a:t>Техническая эксплуатация подъемно-транспортных, строительных, дорожных машин и оборудования по отраслям (в лесном хозяйстве)- </a:t>
                      </a:r>
                      <a:r>
                        <a:rPr lang="ru-RU" sz="1600" b="1" dirty="0" smtClean="0">
                          <a:latin typeface="+mn-lt"/>
                        </a:rPr>
                        <a:t>техник</a:t>
                      </a:r>
                      <a:endParaRPr lang="ru-RU" sz="1600" b="1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3 года 10 месяцев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53834654"/>
                  </a:ext>
                </a:extLst>
              </a:tr>
              <a:tr h="8829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5.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5.</a:t>
                      </a:r>
                      <a:endParaRPr lang="ru-RU" sz="1600" u="none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</a:rPr>
                        <a:t>Охотоведение и звероводство(</a:t>
                      </a:r>
                      <a:r>
                        <a:rPr lang="ru-RU" sz="1600" b="1" dirty="0" smtClean="0">
                          <a:latin typeface="+mn-lt"/>
                        </a:rPr>
                        <a:t>охотовед</a:t>
                      </a:r>
                      <a:r>
                        <a:rPr lang="ru-RU" sz="1600" dirty="0" smtClean="0">
                          <a:latin typeface="+mn-lt"/>
                        </a:rPr>
                        <a:t>)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2года 10 месяцев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3012567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6504182"/>
            <a:ext cx="12192000" cy="338554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Платные образовательные услуги предоставляются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: Студентам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, принятым сверх контрольных цифр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приема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26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ё</a:t>
            </a: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028137" y="426904"/>
            <a:ext cx="7348424" cy="4760477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: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Государственное бюджетное профессиональное образовательное </a:t>
            </a: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учреждение Ленинградской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области </a:t>
            </a: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«Мичуринский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многопрофильный </a:t>
            </a: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техникум»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b="1" dirty="0" smtClean="0">
              <a:solidFill>
                <a:schemeClr val="tx1"/>
              </a:solidFill>
              <a:latin typeface="Robot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Сокращенное наименование: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b="1" dirty="0" smtClean="0">
              <a:solidFill>
                <a:schemeClr val="tx1"/>
              </a:solidFill>
              <a:latin typeface="Robot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ГБПОУ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ЛО "ММТ"</a:t>
            </a:r>
            <a:endParaRPr lang="ru-RU" sz="1600" dirty="0" smtClean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Адрес техникума:</a:t>
            </a:r>
            <a:endParaRPr lang="ru-RU" sz="1600" b="1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188753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 Ленинградская область , Приозерский район, п.Мичуринское , ул.Озерная дом № 1-а, корпус 2.</a:t>
            </a:r>
          </a:p>
          <a:p>
            <a:pPr marL="0" indent="0" algn="ctr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 smtClean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 smtClean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тел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.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+7 (813)79-61-226—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учебная часть.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График 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пн-пт 9.00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–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17.00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 smtClean="0">
                <a:solidFill>
                  <a:schemeClr val="accent3">
                    <a:lumMod val="50000"/>
                  </a:schemeClr>
                </a:solidFill>
                <a:latin typeface="Roboto"/>
                <a:hlinkClick r:id="rId2"/>
              </a:rPr>
              <a:t>mmt16@mail.ru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Roboto"/>
            </a:endParaRP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Roboto"/>
              </a:rPr>
              <a:t>http://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Roboto"/>
              </a:rPr>
              <a:t>ммт-ло.рф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0655" y="486888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аттестата-3,70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2021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25020"/>
            <a:ext cx="12192000" cy="1323439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: Прикладная геодезия; механизация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сельского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хозяйства; технология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продукции общественного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питания; зоотехния; автомеханика;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х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озяйка(ин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)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усадьбы; тракторист-машинист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сельскохозяйственного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производства;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ператор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диспетчерской службы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126" y="2180648"/>
            <a:ext cx="3815542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8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90B2C953-63C6-4670-AA3D-7AFDC6AEF3E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0"/>
          <a:ext cx="12192001" cy="71271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138">
                  <a:extLst>
                    <a:ext uri="{9D8B030D-6E8A-4147-A177-3AD203B41FA5}">
                      <a16:colId xmlns:a16="http://schemas.microsoft.com/office/drawing/2014/main" val="242102628"/>
                    </a:ext>
                  </a:extLst>
                </a:gridCol>
                <a:gridCol w="4978273">
                  <a:extLst>
                    <a:ext uri="{9D8B030D-6E8A-4147-A177-3AD203B41FA5}">
                      <a16:colId xmlns:a16="http://schemas.microsoft.com/office/drawing/2014/main" val="188206167"/>
                    </a:ext>
                  </a:extLst>
                </a:gridCol>
                <a:gridCol w="1137519">
                  <a:extLst>
                    <a:ext uri="{9D8B030D-6E8A-4147-A177-3AD203B41FA5}">
                      <a16:colId xmlns:a16="http://schemas.microsoft.com/office/drawing/2014/main" val="425548119"/>
                    </a:ext>
                  </a:extLst>
                </a:gridCol>
                <a:gridCol w="1231036">
                  <a:extLst>
                    <a:ext uri="{9D8B030D-6E8A-4147-A177-3AD203B41FA5}">
                      <a16:colId xmlns:a16="http://schemas.microsoft.com/office/drawing/2014/main" val="2194011685"/>
                    </a:ext>
                  </a:extLst>
                </a:gridCol>
                <a:gridCol w="906522">
                  <a:extLst>
                    <a:ext uri="{9D8B030D-6E8A-4147-A177-3AD203B41FA5}">
                      <a16:colId xmlns:a16="http://schemas.microsoft.com/office/drawing/2014/main" val="1805220559"/>
                    </a:ext>
                  </a:extLst>
                </a:gridCol>
                <a:gridCol w="1224760">
                  <a:extLst>
                    <a:ext uri="{9D8B030D-6E8A-4147-A177-3AD203B41FA5}">
                      <a16:colId xmlns:a16="http://schemas.microsoft.com/office/drawing/2014/main" val="3578693317"/>
                    </a:ext>
                  </a:extLst>
                </a:gridCol>
                <a:gridCol w="841547">
                  <a:extLst>
                    <a:ext uri="{9D8B030D-6E8A-4147-A177-3AD203B41FA5}">
                      <a16:colId xmlns:a16="http://schemas.microsoft.com/office/drawing/2014/main" val="2279791562"/>
                    </a:ext>
                  </a:extLst>
                </a:gridCol>
                <a:gridCol w="1409206">
                  <a:extLst>
                    <a:ext uri="{9D8B030D-6E8A-4147-A177-3AD203B41FA5}">
                      <a16:colId xmlns:a16="http://schemas.microsoft.com/office/drawing/2014/main" val="189710384"/>
                    </a:ext>
                  </a:extLst>
                </a:gridCol>
              </a:tblGrid>
              <a:tr h="5343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032182"/>
                  </a:ext>
                </a:extLst>
              </a:tr>
              <a:tr h="205943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Программы подготовки специалистов среднего звена</a:t>
                      </a:r>
                      <a:endParaRPr lang="ru-RU" sz="1400" dirty="0">
                        <a:effectLst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784158"/>
                  </a:ext>
                </a:extLst>
              </a:tr>
              <a:tr h="2774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500" dirty="0" smtClean="0">
                          <a:latin typeface="+mn-lt"/>
                        </a:rPr>
                        <a:t>Механизация сельского хозяйства</a:t>
                      </a:r>
                      <a:endParaRPr lang="ru-RU" sz="1500" dirty="0">
                        <a:latin typeface="+mn-lt"/>
                      </a:endParaRP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 smtClean="0">
                          <a:effectLst/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</a:rPr>
                        <a:t>бюджет</a:t>
                      </a:r>
                      <a:endParaRPr lang="ru-RU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9995302"/>
                  </a:ext>
                </a:extLst>
              </a:tr>
              <a:tr h="2648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500" dirty="0" smtClean="0">
                          <a:latin typeface="+mn-lt"/>
                        </a:rPr>
                        <a:t>Прикладная геодезия</a:t>
                      </a:r>
                      <a:endParaRPr lang="ru-RU" sz="1500" dirty="0">
                        <a:latin typeface="+mn-lt"/>
                      </a:endParaRP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smtClean="0">
                          <a:latin typeface="+mn-lt"/>
                        </a:rPr>
                        <a:t>3 года 10 месяцев</a:t>
                      </a:r>
                      <a:endParaRPr lang="ru-RU" sz="1500" dirty="0" smtClean="0"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</a:rPr>
                        <a:t>бюджет</a:t>
                      </a:r>
                      <a:endParaRPr lang="ru-RU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9321030"/>
                  </a:ext>
                </a:extLst>
              </a:tr>
              <a:tr h="329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500" dirty="0" smtClean="0">
                          <a:latin typeface="+mn-lt"/>
                        </a:rPr>
                        <a:t>Технология продукции общественного питания</a:t>
                      </a:r>
                      <a:endParaRPr lang="ru-RU" sz="1500" dirty="0">
                        <a:latin typeface="+mn-lt"/>
                      </a:endParaRP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smtClean="0">
                          <a:latin typeface="+mn-lt"/>
                        </a:rPr>
                        <a:t>3 года 10 месяцев</a:t>
                      </a:r>
                      <a:endParaRPr lang="ru-RU" sz="1500" dirty="0" smtClean="0"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smtClean="0">
                          <a:effectLst/>
                          <a:latin typeface="+mn-lt"/>
                        </a:rPr>
                        <a:t>бюджет</a:t>
                      </a:r>
                      <a:endParaRPr lang="ru-RU" sz="15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3691949"/>
                  </a:ext>
                </a:extLst>
              </a:tr>
              <a:tr h="2797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500" dirty="0" smtClean="0">
                          <a:latin typeface="+mn-lt"/>
                        </a:rPr>
                        <a:t>Поварское и кондитерское дело</a:t>
                      </a:r>
                      <a:endParaRPr lang="ru-RU" sz="1500" dirty="0">
                        <a:latin typeface="+mn-lt"/>
                      </a:endParaRP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smtClean="0">
                          <a:latin typeface="+mn-lt"/>
                        </a:rPr>
                        <a:t>3 года 10 месяцев</a:t>
                      </a:r>
                      <a:endParaRPr lang="ru-RU" sz="1500" dirty="0" smtClean="0"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smtClean="0">
                          <a:effectLst/>
                          <a:latin typeface="+mn-lt"/>
                        </a:rPr>
                        <a:t>бюджет</a:t>
                      </a:r>
                      <a:endParaRPr lang="ru-RU" sz="15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0622081"/>
                  </a:ext>
                </a:extLst>
              </a:tr>
              <a:tr h="2648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500" dirty="0" smtClean="0">
                          <a:latin typeface="+mn-lt"/>
                        </a:rPr>
                        <a:t>Зоотехния</a:t>
                      </a:r>
                      <a:endParaRPr lang="ru-RU" sz="1500" dirty="0">
                        <a:latin typeface="+mn-lt"/>
                      </a:endParaRP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smtClean="0">
                          <a:latin typeface="+mn-lt"/>
                        </a:rPr>
                        <a:t>3 года 10 месяцев</a:t>
                      </a:r>
                      <a:endParaRPr lang="ru-RU" sz="1500" dirty="0" smtClean="0"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smtClean="0">
                          <a:effectLst/>
                          <a:latin typeface="+mn-lt"/>
                        </a:rPr>
                        <a:t>бюджет</a:t>
                      </a:r>
                      <a:endParaRPr lang="ru-RU" sz="15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39292602"/>
                  </a:ext>
                </a:extLst>
              </a:tr>
              <a:tr h="918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500" dirty="0" smtClean="0">
                          <a:latin typeface="+mn-lt"/>
                        </a:rPr>
                        <a:t>Правоохранительная деятельность</a:t>
                      </a:r>
                      <a:endParaRPr lang="ru-RU" sz="1500" dirty="0">
                        <a:latin typeface="+mn-lt"/>
                      </a:endParaRP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5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 smtClean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5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5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8436772"/>
                  </a:ext>
                </a:extLst>
              </a:tr>
              <a:tr h="918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500" dirty="0" smtClean="0">
                          <a:latin typeface="+mn-lt"/>
                        </a:rPr>
                        <a:t>Физическая культура</a:t>
                      </a:r>
                      <a:endParaRPr lang="ru-RU" sz="1500" dirty="0">
                        <a:latin typeface="+mn-lt"/>
                      </a:endParaRP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5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 smtClean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5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08327056"/>
                  </a:ext>
                </a:extLst>
              </a:tr>
              <a:tr h="234928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Программы подготовки квалифицированных рабочих, служащих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942893"/>
                  </a:ext>
                </a:extLst>
              </a:tr>
              <a:tr h="918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pPr indent="-254000" algn="l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5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 по ремонту и обслуживанию автомобилей</a:t>
                      </a:r>
                      <a:endParaRPr lang="ru-RU" sz="15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5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 smtClean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5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6099118"/>
                  </a:ext>
                </a:extLst>
              </a:tr>
              <a:tr h="918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pPr indent="-254000" algn="l">
                        <a:lnSpc>
                          <a:spcPts val="1390"/>
                        </a:lnSpc>
                        <a:spcAft>
                          <a:spcPts val="1500"/>
                        </a:spcAft>
                      </a:pPr>
                      <a:r>
                        <a:rPr lang="ru-RU" sz="1500" spc="0" dirty="0" smtClean="0">
                          <a:effectLst/>
                          <a:latin typeface="+mn-lt"/>
                        </a:rPr>
                        <a:t>Хозяйка(ин) усадьбы</a:t>
                      </a:r>
                      <a:endParaRPr lang="ru-RU" sz="15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5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 smtClean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50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4267475"/>
                  </a:ext>
                </a:extLst>
              </a:tr>
              <a:tr h="918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</a:t>
                      </a:r>
                      <a:endParaRPr lang="ru-RU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pPr indent="-254000" algn="l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500" b="0" spc="0" dirty="0" smtClean="0">
                          <a:effectLst/>
                          <a:latin typeface="+mn-lt"/>
                        </a:rPr>
                        <a:t>Автомеханик</a:t>
                      </a:r>
                      <a:endParaRPr lang="ru-RU" sz="15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500" b="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0" dirty="0" smtClean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500" b="0" dirty="0" smtClean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5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года 10 месяцев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5372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053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657601" y="380010"/>
            <a:ext cx="8636225" cy="5795159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наименование: Государственное </a:t>
            </a: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автономное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профессиональное образовательное учреждение Ленинградской области «Киришский политехнический техникум</a:t>
            </a: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b="1" dirty="0" smtClean="0">
              <a:solidFill>
                <a:schemeClr val="tx1"/>
              </a:solidFill>
              <a:latin typeface="Robot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Сокращенное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наименование: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ГАПОУ ЛО «Киришский политехнический техникум»</a:t>
            </a:r>
            <a:endParaRPr lang="ru-RU" sz="1600" dirty="0" smtClean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Адрес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техникума: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187110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Ленинградская область, Киришский  район, г. Кириши пр. Победы, 1 (I корпус);ул. Ленинградская, 6 (II корпус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). И</a:t>
            </a:r>
            <a:r>
              <a:rPr lang="ru-RU" sz="1600" i="1" dirty="0" smtClean="0">
                <a:solidFill>
                  <a:schemeClr val="tx1"/>
                </a:solidFill>
                <a:latin typeface="Roboto"/>
              </a:rPr>
              <a:t>меется 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возможность предоставления общежития всем нуждающимся иногородним </a:t>
            </a:r>
            <a:r>
              <a:rPr lang="ru-RU" sz="1600" i="1" dirty="0" smtClean="0">
                <a:solidFill>
                  <a:schemeClr val="tx1"/>
                </a:solidFill>
                <a:latin typeface="Roboto"/>
              </a:rPr>
              <a:t>обучающимся.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  тел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./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факс + 7 (813) 682-31-01—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приёмная директора;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          тел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.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 + 7 (813) 682-01-21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— приёмная комиссия.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График 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пн-пт 8.00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–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16.00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 smtClean="0">
                <a:solidFill>
                  <a:schemeClr val="accent3">
                    <a:lumMod val="50000"/>
                  </a:schemeClr>
                </a:solidFill>
                <a:latin typeface="Roboto"/>
                <a:hlinkClick r:id="rId2"/>
              </a:rPr>
              <a:t>spokipk@kirishi.ru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Roboto"/>
            </a:endParaRP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spokipk.kiredu.ru</a:t>
            </a:r>
          </a:p>
          <a:p>
            <a:pPr marL="0" lvl="0" indent="0" algn="ctr">
              <a:buClr>
                <a:srgbClr val="40BAD2"/>
              </a:buClr>
              <a:buNone/>
            </a:pPr>
            <a:endParaRPr lang="de-DE" sz="16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0" lvl="0" indent="0" algn="ctr">
              <a:buClr>
                <a:srgbClr val="40BAD2"/>
              </a:buClr>
              <a:buNone/>
            </a:pP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0656" y="717099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аттестата-3,73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2021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668076"/>
            <a:ext cx="12192000" cy="1169551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образовательных услуг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: Техническая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эксплуатация и обслуживание электрического и электромеханического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оборудования; мастер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отделочных строительных и декоративных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работ; наладчик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аппаратного и программного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обеспечения; мастер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по обработке цифровой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информации; сварщик; машинист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технологических насосов 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компрессоров; повар; кондитер; оператор нефтепереработок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2449861"/>
            <a:ext cx="3657600" cy="2169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9052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90B2C953-63C6-4670-AA3D-7AFDC6AEF3E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-1" y="-6"/>
          <a:ext cx="12192000" cy="61193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138">
                  <a:extLst>
                    <a:ext uri="{9D8B030D-6E8A-4147-A177-3AD203B41FA5}">
                      <a16:colId xmlns:a16="http://schemas.microsoft.com/office/drawing/2014/main" val="242102628"/>
                    </a:ext>
                  </a:extLst>
                </a:gridCol>
                <a:gridCol w="4978273">
                  <a:extLst>
                    <a:ext uri="{9D8B030D-6E8A-4147-A177-3AD203B41FA5}">
                      <a16:colId xmlns:a16="http://schemas.microsoft.com/office/drawing/2014/main" val="188206167"/>
                    </a:ext>
                  </a:extLst>
                </a:gridCol>
                <a:gridCol w="2368555">
                  <a:extLst>
                    <a:ext uri="{9D8B030D-6E8A-4147-A177-3AD203B41FA5}">
                      <a16:colId xmlns:a16="http://schemas.microsoft.com/office/drawing/2014/main" val="425548119"/>
                    </a:ext>
                  </a:extLst>
                </a:gridCol>
                <a:gridCol w="2131281">
                  <a:extLst>
                    <a:ext uri="{9D8B030D-6E8A-4147-A177-3AD203B41FA5}">
                      <a16:colId xmlns:a16="http://schemas.microsoft.com/office/drawing/2014/main" val="1805220559"/>
                    </a:ext>
                  </a:extLst>
                </a:gridCol>
                <a:gridCol w="2250753">
                  <a:extLst>
                    <a:ext uri="{9D8B030D-6E8A-4147-A177-3AD203B41FA5}">
                      <a16:colId xmlns:a16="http://schemas.microsoft.com/office/drawing/2014/main" val="2279791562"/>
                    </a:ext>
                  </a:extLst>
                </a:gridCol>
              </a:tblGrid>
              <a:tr h="520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51032182"/>
                  </a:ext>
                </a:extLst>
              </a:tr>
              <a:tr h="334231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Программы подготовки специалистов среднего звена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784158"/>
                  </a:ext>
                </a:extLst>
              </a:tr>
              <a:tr h="6552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Технология производства и переработки сельскохозяйственной продукции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3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9995302"/>
                  </a:ext>
                </a:extLst>
              </a:tr>
              <a:tr h="3342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Механизация сельского хозяйства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3 года 10 месяцев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бюджет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9321030"/>
                  </a:ext>
                </a:extLst>
              </a:tr>
              <a:tr h="6536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Эксплуатация и ремонт сельскохозяйственной техники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3 года 10 месяцев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бюджет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3691949"/>
                  </a:ext>
                </a:extLst>
              </a:tr>
              <a:tr h="6536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Электрификация и автоматизация сельского хозяйства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3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0622081"/>
                  </a:ext>
                </a:extLst>
              </a:tr>
              <a:tr h="3342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Экономика и бухгалтерский учёт (по отраслям)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2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39292602"/>
                  </a:ext>
                </a:extLst>
              </a:tr>
              <a:tr h="334231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Программы подготовки квалифицированных рабочих и служащих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942893"/>
                  </a:ext>
                </a:extLst>
              </a:tr>
              <a:tr h="6552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Мастер </a:t>
                      </a:r>
                      <a:r>
                        <a:rPr lang="ru-RU" sz="1400" dirty="0">
                          <a:effectLst/>
                        </a:rPr>
                        <a:t>строительных отделочных и декоративных работ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9 классов</a:t>
                      </a:r>
                      <a:endParaRPr lang="ru-RU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2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бюджет</a:t>
                      </a:r>
                      <a:endParaRPr lang="ru-RU" sz="1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6099118"/>
                  </a:ext>
                </a:extLst>
              </a:tr>
              <a:tr h="6552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Сварщик (ручной и частично механизированной сварки (наплавки)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2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4267475"/>
                  </a:ext>
                </a:extLst>
              </a:tr>
              <a:tr h="3342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Мастер по ремонту и обслуживанию автомобилей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2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5372470"/>
                  </a:ext>
                </a:extLst>
              </a:tr>
              <a:tr h="6552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Тракторист-машинист сельскохозяйственного производства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60"/>
                        </a:lnSpc>
                        <a:spcAft>
                          <a:spcPts val="800"/>
                        </a:spcAft>
                      </a:pPr>
                      <a:r>
                        <a:rPr lang="ru-RU" sz="1400" spc="25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spc="25" dirty="0">
                          <a:effectLst/>
                        </a:rPr>
                        <a:t>2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567709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119336"/>
            <a:ext cx="12192000" cy="738664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На обучение в техникум принимаются лица с ограниченными возможностями здоровья и инвалиды, которым согласно заключению федерального учреждения медико-социальной экспертизы не противопоказано обучение в техникуме по данным специальностям 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программам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35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0" y="7"/>
          <a:ext cx="12191999" cy="6857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3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7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2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304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Профессия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базе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Срок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Основа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96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1.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Монтаж и техническая эксплуатация промышленного оборудования(</a:t>
                      </a:r>
                      <a:r>
                        <a:rPr lang="ru-RU" sz="16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техник-механик)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</a:t>
                      </a:r>
                      <a:r>
                        <a:rPr lang="en-US" sz="1600" dirty="0" smtClean="0"/>
                        <a:t>/11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/>
                        <a:t>классов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661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</a:t>
                      </a:r>
                      <a:r>
                        <a:rPr lang="ru-RU" sz="1500" dirty="0" smtClean="0"/>
                        <a:t>.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Техническая эксплуатация и обслуживание</a:t>
                      </a:r>
                    </a:p>
                    <a:p>
                      <a:r>
                        <a:rPr lang="ru-RU" sz="1600" dirty="0" smtClean="0"/>
                        <a:t>электрического и электромеханического оборудования</a:t>
                      </a:r>
                      <a:r>
                        <a:rPr lang="en-US" sz="1600" dirty="0" smtClean="0"/>
                        <a:t>(</a:t>
                      </a:r>
                      <a:r>
                        <a:rPr lang="ru-RU" sz="1600" b="1" dirty="0" smtClean="0"/>
                        <a:t>техник-механик</a:t>
                      </a:r>
                      <a:r>
                        <a:rPr lang="ru-RU" sz="1600" dirty="0" smtClean="0"/>
                        <a:t>)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</a:t>
                      </a:r>
                      <a:r>
                        <a:rPr lang="en-US" sz="1600" dirty="0" smtClean="0"/>
                        <a:t>/11</a:t>
                      </a:r>
                      <a:r>
                        <a:rPr lang="ru-RU" sz="1600" dirty="0" smtClean="0"/>
                        <a:t> классов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бюджет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2246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3.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Переработка</a:t>
                      </a:r>
                      <a:r>
                        <a:rPr lang="ru-RU" sz="1600" baseline="0" dirty="0" smtClean="0"/>
                        <a:t> нефти и газа(т</a:t>
                      </a:r>
                      <a:r>
                        <a:rPr lang="ru-RU" sz="16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ехник-технолог)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38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4.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Мастер отделочных строительных работ(</a:t>
                      </a:r>
                      <a:r>
                        <a:rPr lang="ru-RU" sz="16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облицовщик-плиточник) 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бюджет</a:t>
                      </a:r>
                      <a:endParaRPr lang="ru-RU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6966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5.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Наладчик аппаратного и программного обеспечения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9 классов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  <a:p>
                      <a:pPr algn="ctr"/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бюджет</a:t>
                      </a:r>
                      <a:endParaRPr lang="ru-RU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304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6.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Мастер по обработке цифровой информации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9 классов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663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7.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Сварщик  (ручной и частично механизированной сварки (наплавки)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9 классов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6966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8.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Лаборант - аналитик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9 классов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45967"/>
                  </a:ext>
                </a:extLst>
              </a:tr>
              <a:tr h="556676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9.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Машинист технологических насосов и компрессоров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938272"/>
                  </a:ext>
                </a:extLst>
              </a:tr>
              <a:tr h="568405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10.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Оператор нефтепереработки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11классов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8122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341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242590"/>
            <a:ext cx="2947482" cy="46011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496863" y="146191"/>
            <a:ext cx="8695137" cy="519770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: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Государственное бюджетное профессиональное образовательное учреждение Ленинградской </a:t>
            </a: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области «ТЕХНИКУМ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ВОДНОГО </a:t>
            </a: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ТРАНСПОРТА»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Сокращенное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наименование: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 ГБПОУ ЛО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«ТВТ»</a:t>
            </a:r>
          </a:p>
          <a:p>
            <a:pPr marL="0" indent="0" algn="ctr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Адрес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техникума: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187320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Ленинградская область, город Шлиссельбург, ул. Затонная,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дом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1. </a:t>
            </a:r>
            <a:endParaRPr lang="ru-RU" sz="1600" dirty="0" smtClean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      тел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./факс 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+7 (813) 627-41 91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— приёмная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директора;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  тел.    +7( 813) 627-42-96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— учебная часть.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График 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пн-пт 8.30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–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16.30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 smtClean="0">
                <a:solidFill>
                  <a:schemeClr val="accent3">
                    <a:lumMod val="50000"/>
                  </a:schemeClr>
                </a:solidFill>
                <a:latin typeface="Roboto"/>
                <a:hlinkClick r:id="rId2"/>
              </a:rPr>
              <a:t>licey26-05@mail.ru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Roboto"/>
            </a:endParaRP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http://spolokvt226.narod.ru/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0655" y="486888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аттестата-3,80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2021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80782"/>
            <a:ext cx="12192000" cy="1077218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образовательных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услуг: Судовождение; эксплуатация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судовых энергетических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установок; судостроение; поварское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и кондитерское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дело; коммерция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отраслям; электромонтажник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электрических сетей и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электрооборудования; мастер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по ремонту и обслуживанию автомобилей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43933"/>
            <a:ext cx="3657600" cy="2378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3773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0" y="-11874"/>
          <a:ext cx="12191999" cy="6869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82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2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4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96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2387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Профессия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базе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Срок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Основа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63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1.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Судовождение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515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2.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Поварское и кондитерское дело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515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3.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Коммерция по отраслям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 2 года 10 месяцев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2515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4.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Эксплуатация судовых энергетических установок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2515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5.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Технология продукции общественного питания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210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6.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Электромонтажник электрических сетей и электрооборудования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 </a:t>
                      </a:r>
                    </a:p>
                    <a:p>
                      <a:pPr algn="ctr"/>
                      <a:r>
                        <a:rPr lang="ru-RU" sz="1600" dirty="0" smtClean="0"/>
                        <a:t> 2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3210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7.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Мастер по ремонту и обслуживанию автомобилей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 </a:t>
                      </a:r>
                    </a:p>
                    <a:p>
                      <a:pPr algn="ctr"/>
                      <a:r>
                        <a:rPr lang="ru-RU" sz="1600" dirty="0" smtClean="0"/>
                        <a:t> 2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45967"/>
                  </a:ext>
                </a:extLst>
              </a:tr>
              <a:tr h="93210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8.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Сварщик (электросварочные и газосварочные работы)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  </a:t>
                      </a:r>
                    </a:p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38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188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444982" y="958362"/>
            <a:ext cx="8600479" cy="420272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наименование: Государственное бюджетное профессиональное образовательное учреждение Ленинградской области «Волховский колледж транспортного строительства</a:t>
            </a: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»</a:t>
            </a:r>
            <a:endParaRPr lang="en-US" sz="1600" b="1" dirty="0" smtClean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endParaRPr lang="ru-RU" sz="1600" b="1" dirty="0" smtClean="0">
              <a:solidFill>
                <a:schemeClr val="tx1"/>
              </a:solidFill>
              <a:latin typeface="Robot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Сокращенное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наименование: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 ГБПОУ ЛО «Волховский колледж транспортного строительства»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Адрес </a:t>
            </a: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колледжа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: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187401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г. Волхов, ул. Воронежская, д. 4(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имеется возможность предоставления </a:t>
            </a:r>
            <a:r>
              <a:rPr lang="ru-RU" sz="1600" b="1" i="1" dirty="0">
                <a:solidFill>
                  <a:schemeClr val="tx1"/>
                </a:solidFill>
                <a:latin typeface="Roboto"/>
              </a:rPr>
              <a:t>общежития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 всем нуждающимся иногородним обучающимся. </a:t>
            </a:r>
            <a:r>
              <a:rPr lang="ru-RU" sz="1600" b="1" i="1" dirty="0">
                <a:solidFill>
                  <a:schemeClr val="tx1"/>
                </a:solidFill>
                <a:latin typeface="Roboto"/>
              </a:rPr>
              <a:t>Проезд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 от Санкт-Петербурга до ст. Волховстрой 1, от Железнодорожного вокзала Волховстрой 1 автобусом №2, 3, 4 до остановки «улица Гагарина</a:t>
            </a:r>
            <a:r>
              <a:rPr lang="ru-RU" sz="1600" i="1" dirty="0" smtClean="0">
                <a:solidFill>
                  <a:schemeClr val="tx1"/>
                </a:solidFill>
                <a:latin typeface="Roboto"/>
              </a:rPr>
              <a:t>»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).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rgbClr val="000000"/>
                </a:solidFill>
                <a:latin typeface="Roboto"/>
              </a:rPr>
              <a:t>Адрес общежития</a:t>
            </a:r>
            <a:r>
              <a:rPr lang="ru-RU" sz="1600" dirty="0">
                <a:solidFill>
                  <a:srgbClr val="000000"/>
                </a:solidFill>
                <a:latin typeface="Roboto"/>
              </a:rPr>
              <a:t>: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rgbClr val="000000"/>
                </a:solidFill>
                <a:latin typeface="Roboto"/>
              </a:rPr>
              <a:t> Российская Федерация, 87401, Ленинградская область, г. Волхов, ул. Володарского, д. 5а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тел./факс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+7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(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813)-637-12-74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— приёмная директора;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      тел.  +7 (812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) 611-44-50— приёмная комиссия.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График 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пн-пт 8.00 – 17.00.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spcBef>
                <a:spcPts val="0"/>
              </a:spcBef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75000"/>
                  </a:schemeClr>
                </a:solidFill>
                <a:latin typeface="Roboto"/>
              </a:rPr>
              <a:t>vcts@mail.ru</a:t>
            </a:r>
            <a:endParaRPr lang="ru-RU" sz="1600" b="1" dirty="0">
              <a:solidFill>
                <a:schemeClr val="accent3">
                  <a:lumMod val="75000"/>
                </a:schemeClr>
              </a:solidFill>
              <a:latin typeface="Robo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6865" y="395417"/>
            <a:ext cx="238073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 – 3,83 в 2021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119336"/>
            <a:ext cx="12192000" cy="738664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defTabSz="457200"/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Строительство и </a:t>
            </a:r>
            <a:r>
              <a:rPr lang="ru-RU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эксплуатация автомобильных </a:t>
            </a: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дорог и аэродромов;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прикладная информатика; экономика и бухгалтерский учет; сварщик; техническая эксплуатация подъемно-транспортных, строительных, дорожных машин и оборудования; земельно-имущественные отношения; операционная деятельность в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логистике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5396"/>
            <a:ext cx="3444982" cy="2266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953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556421"/>
              </p:ext>
            </p:extLst>
          </p:nvPr>
        </p:nvGraphicFramePr>
        <p:xfrm>
          <a:off x="1" y="2"/>
          <a:ext cx="12191999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36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48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81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3046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Профессия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базе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Срок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Основа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046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1.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Монтаж и техническая эксплуатация промышленного оборудования (по отраслям)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3года </a:t>
                      </a:r>
                      <a:r>
                        <a:rPr lang="ru-RU" sz="1500" dirty="0" smtClean="0"/>
                        <a:t>10 месяцев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7334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2</a:t>
                      </a:r>
                      <a:r>
                        <a:rPr lang="ru-RU" sz="1500" dirty="0" smtClean="0"/>
                        <a:t>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Организация перевозок и управление на транспорте (по видам)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500" dirty="0" smtClean="0"/>
                    </a:p>
                    <a:p>
                      <a:r>
                        <a:rPr lang="ru-RU" sz="1500" dirty="0" smtClean="0"/>
                        <a:t>9 </a:t>
                      </a:r>
                      <a:r>
                        <a:rPr lang="ru-RU" sz="1500" dirty="0"/>
                        <a:t>классов</a:t>
                      </a:r>
                    </a:p>
                    <a:p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3 года </a:t>
                      </a:r>
                      <a:r>
                        <a:rPr lang="ru-RU" sz="1500" dirty="0" smtClean="0"/>
                        <a:t>10 месяцев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/>
                        <a:t>бюджет</a:t>
                      </a:r>
                      <a:endParaRPr lang="ru-RU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334">
                <a:tc>
                  <a:txBody>
                    <a:bodyPr/>
                    <a:lstStyle/>
                    <a:p>
                      <a:r>
                        <a:rPr lang="en-US" sz="1500" dirty="0"/>
                        <a:t>3</a:t>
                      </a:r>
                      <a:r>
                        <a:rPr lang="ru-RU" sz="15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Мастер по ремонту и обслуживанию автомобилей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500" dirty="0" smtClean="0"/>
                    </a:p>
                    <a:p>
                      <a:r>
                        <a:rPr lang="ru-RU" sz="1500" dirty="0" smtClean="0"/>
                        <a:t>2 </a:t>
                      </a:r>
                      <a:r>
                        <a:rPr lang="ru-RU" sz="1500" dirty="0"/>
                        <a:t>года </a:t>
                      </a:r>
                      <a:r>
                        <a:rPr lang="ru-RU" sz="1500" dirty="0" smtClean="0"/>
                        <a:t>10</a:t>
                      </a:r>
                      <a:r>
                        <a:rPr lang="ru-RU" sz="1500" baseline="0" dirty="0" smtClean="0"/>
                        <a:t> </a:t>
                      </a:r>
                      <a:r>
                        <a:rPr lang="ru-RU" sz="1500" dirty="0" smtClean="0"/>
                        <a:t>месяцев</a:t>
                      </a:r>
                      <a:endParaRPr lang="ru-RU" sz="1500" dirty="0"/>
                    </a:p>
                    <a:p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7334">
                <a:tc>
                  <a:txBody>
                    <a:bodyPr/>
                    <a:lstStyle/>
                    <a:p>
                      <a:r>
                        <a:rPr lang="en-US" sz="1500" dirty="0"/>
                        <a:t>4</a:t>
                      </a:r>
                      <a:r>
                        <a:rPr lang="ru-RU" sz="15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Монтаж, наладка и эксплуатация электрооборудования промышленных и гражданских зданий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/>
                        <a:t>9 классов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500" dirty="0" smtClean="0"/>
                    </a:p>
                    <a:p>
                      <a:r>
                        <a:rPr lang="ru-RU" sz="1500" dirty="0" smtClean="0"/>
                        <a:t>3 </a:t>
                      </a:r>
                      <a:r>
                        <a:rPr lang="ru-RU" sz="1500" dirty="0"/>
                        <a:t>года 10 месяцев</a:t>
                      </a:r>
                    </a:p>
                    <a:p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/>
                        <a:t>бюджет</a:t>
                      </a:r>
                      <a:endParaRPr lang="ru-RU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7334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5.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Сервис на транспорте (по видам транспорта)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500" dirty="0" smtClean="0"/>
                    </a:p>
                    <a:p>
                      <a:r>
                        <a:rPr lang="ru-RU" sz="1500" dirty="0" smtClean="0"/>
                        <a:t>2 </a:t>
                      </a:r>
                      <a:r>
                        <a:rPr lang="ru-RU" sz="1500" dirty="0"/>
                        <a:t>года 10 месяцев</a:t>
                      </a:r>
                    </a:p>
                    <a:p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/>
                        <a:t>бюджет</a:t>
                      </a:r>
                      <a:endParaRPr lang="ru-RU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08240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6.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Слесарь по обслуживанию и ремонту подвижного состава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500" dirty="0" smtClean="0"/>
                    </a:p>
                    <a:p>
                      <a:r>
                        <a:rPr lang="ru-RU" sz="1500" dirty="0" smtClean="0"/>
                        <a:t>2 </a:t>
                      </a:r>
                      <a:r>
                        <a:rPr lang="ru-RU" sz="1500" dirty="0"/>
                        <a:t>года 10 месяцев</a:t>
                      </a:r>
                    </a:p>
                    <a:p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/>
                        <a:t>бюджет</a:t>
                      </a:r>
                      <a:endParaRPr lang="ru-RU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45967"/>
                  </a:ext>
                </a:extLst>
              </a:tr>
              <a:tr h="493046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7.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Строительство и эксплуатация автомобильных дорог и аэродромов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7812217"/>
                  </a:ext>
                </a:extLst>
              </a:tr>
              <a:tr h="808240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8.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Строительство и эксплуатация автомобильных дорог и аэродромов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11</a:t>
                      </a:r>
                      <a:r>
                        <a:rPr lang="en-US" sz="1500" baseline="0" dirty="0"/>
                        <a:t> </a:t>
                      </a:r>
                      <a:r>
                        <a:rPr lang="ru-RU" sz="1500" dirty="0"/>
                        <a:t>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500" dirty="0" smtClean="0"/>
                    </a:p>
                    <a:p>
                      <a:r>
                        <a:rPr lang="ru-RU" sz="1500" dirty="0" smtClean="0"/>
                        <a:t>2 </a:t>
                      </a:r>
                      <a:r>
                        <a:rPr lang="ru-RU" sz="1500" dirty="0"/>
                        <a:t>года 10 месяцев</a:t>
                      </a:r>
                    </a:p>
                    <a:p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0533931"/>
                  </a:ext>
                </a:extLst>
              </a:tr>
              <a:tr h="493046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9.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Операционная деятельность в логистике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11 класс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1год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3904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936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97528" y="541958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аттестата-3,88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2021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421872"/>
            <a:ext cx="12192000" cy="1415772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образовательных услуг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: Технология деревообработки; компьютерные сети; сетевое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и системное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администрирование; электромонтер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по ремонту и обслуживанию электрооборудования (по отраслям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); релейная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защита и автоматизация электроэнергетических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систем; сварщик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(электросварочные и газосварочные работы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); автоматизация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технологических процессов и производств (по отраслям)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907056" y="-249683"/>
            <a:ext cx="9149936" cy="5735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Полное наименование: Государственное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автономное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профессиональное образовательное учреждение Ленинградской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области «Приозерский политехнический колледж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Сокращенное наименование: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ГАПОУ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ЛО «Приозерский политехнический колледж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Адрес колледжа: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188760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Ленинградская область, г. Приозерск, ул. Чапаева, д.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19(</a:t>
            </a: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имеется возможность предоставления общежития всем нуждающимся иногородним обучающимся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).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 Контактный телефон: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    тел./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факс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+7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(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813) 793-38-62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—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приёмная директора;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тел. +7 (813) 793- 60-07— общежитие.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График работы: пятидневная рабочая неделя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пн-пт 8.00 – 18.00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Электронная почта: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prioz_ptk@mail.ru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90BB23">
                    <a:lumMod val="5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prioz-ptk.ucoz.ru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618209"/>
            <a:ext cx="3574473" cy="2084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5539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0" y="6"/>
          <a:ext cx="12191999" cy="6959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7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5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63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485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Профессия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базе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Срок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Основа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40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Технология деревообработки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42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r>
                        <a:rPr lang="ru-RU" sz="1600" dirty="0" smtClean="0"/>
                        <a:t>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Компьютерные сети	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70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Технология продукции общественного питания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4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Техническое обслуживание и ремонт автомобильного транспорта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</a:p>
                    <a:p>
                      <a:pPr algn="ctr"/>
                      <a:r>
                        <a:rPr lang="ru-RU" sz="1600" dirty="0" smtClean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357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Сетевое и системное администрирование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</a:p>
                    <a:p>
                      <a:pPr algn="ctr"/>
                      <a:r>
                        <a:rPr lang="ru-RU" sz="1600" dirty="0" smtClean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639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Мастер по ремонту и обслуживанию автомобилей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r>
                        <a:rPr lang="ru-RU" sz="1600" dirty="0" smtClean="0"/>
                        <a:t>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966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Сварщик (ручной и частично механизированной сварки (наплавки))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357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Экономика и бухгалтерский учет	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45967"/>
                  </a:ext>
                </a:extLst>
              </a:tr>
              <a:tr h="40105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Право и организация социального обеспечения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38272"/>
                  </a:ext>
                </a:extLst>
              </a:tr>
              <a:tr h="7842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Право и организация социального обеспечения </a:t>
                      </a:r>
                      <a:r>
                        <a:rPr lang="en-US" sz="1600" dirty="0" smtClean="0"/>
                        <a:t>(</a:t>
                      </a:r>
                      <a:r>
                        <a:rPr lang="ru-RU" sz="1600" b="1" dirty="0" smtClean="0"/>
                        <a:t>юрист</a:t>
                      </a:r>
                      <a:r>
                        <a:rPr lang="ru-RU" sz="1600" dirty="0" smtClean="0"/>
                        <a:t>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</a:p>
                    <a:p>
                      <a:pPr algn="ctr"/>
                      <a:r>
                        <a:rPr lang="ru-RU" sz="1600" dirty="0" smtClean="0"/>
                        <a:t>11 классов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  <a:p>
                      <a:pPr algn="ctr"/>
                      <a:r>
                        <a:rPr lang="ru-RU" sz="1600" dirty="0" smtClean="0"/>
                        <a:t>1 года 10 месяцев</a:t>
                      </a:r>
                    </a:p>
                    <a:p>
                      <a:pPr algn="ctr"/>
                      <a:endParaRPr lang="ru-RU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бюджет/платно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7812217"/>
                  </a:ext>
                </a:extLst>
              </a:tr>
              <a:tr h="59894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Технология продукции общественного питания(</a:t>
                      </a:r>
                      <a:r>
                        <a:rPr lang="ru-RU" sz="1600" b="1" dirty="0" smtClean="0"/>
                        <a:t>технолог</a:t>
                      </a:r>
                      <a:r>
                        <a:rPr lang="ru-RU" sz="1600" dirty="0" smtClean="0"/>
                        <a:t>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платно</a:t>
                      </a:r>
                    </a:p>
                    <a:p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3928417"/>
                  </a:ext>
                </a:extLst>
              </a:tr>
              <a:tr h="58174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12.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Автоматизация технологических процессов и производств(</a:t>
                      </a:r>
                      <a:r>
                        <a:rPr lang="ru-RU" sz="1600" b="1" dirty="0" smtClean="0"/>
                        <a:t>техник</a:t>
                      </a:r>
                      <a:r>
                        <a:rPr lang="ru-RU" sz="1600" dirty="0" smtClean="0"/>
                        <a:t>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</a:p>
                    <a:p>
                      <a:pPr algn="ctr"/>
                      <a:r>
                        <a:rPr lang="ru-RU" sz="1600" dirty="0" smtClean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платно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5373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694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97528" y="541958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аттестата-4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2021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073170"/>
            <a:ext cx="12192000" cy="784830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образовательных услуг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: Ветеринария; кинология; технология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производства и переработки сельскохозяйственной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продукции; монтаж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и эксплуатация оборудования и систем газоснабжения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621975" y="0"/>
            <a:ext cx="8617527" cy="5735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Полное наименование: Государственное бюджетное профессиональное образовательное учреждение Ленинградской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области «Беседский сельскохозяйственный техникум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Сокращенное наименование: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ГБПОУ ЛО «Беседский сельскохозяйственный техникум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Адрес техникума: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188447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Ленинградская обл., Волосовский район, п. Беседа, д. 6(</a:t>
            </a: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имеется возможность предоставления общежития всем нуждающимся иногородним обучающимся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).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 Контактный телефон: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      тел./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факс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+ 7 (813) 736-32-75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—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приёмная директора;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>
                <a:tab pos="628650" algn="l"/>
                <a:tab pos="1081088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тел. + 7 (813) 736-33-05 — общежитие.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График работы: пятидневная рабочая неделя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пн-пт 8.00 – 17.00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Электронная почта: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0BB23">
                    <a:lumMod val="5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2"/>
              </a:rPr>
              <a:t>bsht_beseda@inbox.ru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90BB23">
                  <a:lumMod val="50000"/>
                </a:srgb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90BB23">
                    <a:lumMod val="50000"/>
                  </a:srgbClr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https://bsht.spb.ru/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BB23">
                  <a:lumMod val="50000"/>
                </a:srgbClr>
              </a:solidFill>
              <a:effectLst/>
              <a:uLnTx/>
              <a:uFillTx/>
              <a:latin typeface="Roboto" panose="0200000000000000000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93569"/>
            <a:ext cx="3574473" cy="2293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2446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737693"/>
              </p:ext>
            </p:extLst>
          </p:nvPr>
        </p:nvGraphicFramePr>
        <p:xfrm>
          <a:off x="0" y="6"/>
          <a:ext cx="12191999" cy="6481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3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7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2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426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Профессия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базе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Срок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Основа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714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Ветеринария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</a:p>
                    <a:p>
                      <a:pPr algn="ctr"/>
                      <a:r>
                        <a:rPr lang="ru-RU" sz="1600" dirty="0" smtClean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462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r>
                        <a:rPr lang="ru-RU" sz="1600" dirty="0" smtClean="0"/>
                        <a:t>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Строительство и эксплуатация зданий и сооружений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9 классов</a:t>
                      </a:r>
                    </a:p>
                    <a:p>
                      <a:pPr algn="ctr"/>
                      <a:r>
                        <a:rPr lang="ru-RU" sz="1600" dirty="0" smtClean="0"/>
                        <a:t>11 классов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  <a:p>
                      <a:pPr algn="ctr"/>
                      <a:endParaRPr lang="ru-RU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361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Технология производства и переработка сельскохозяйственной продукции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</a:p>
                    <a:p>
                      <a:pPr algn="ctr"/>
                      <a:r>
                        <a:rPr lang="ru-RU" sz="1600" dirty="0" smtClean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617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Зоотехния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</a:p>
                    <a:p>
                      <a:pPr algn="ctr"/>
                      <a:r>
                        <a:rPr lang="ru-RU" sz="1600" dirty="0" smtClean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577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Строительство и эксплуатация автомобильных дорог и аэродромов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</a:p>
                    <a:p>
                      <a:pPr algn="ctr"/>
                      <a:r>
                        <a:rPr lang="ru-RU" sz="1600" dirty="0" smtClean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007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Кинология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</a:p>
                    <a:p>
                      <a:pPr algn="ctr"/>
                      <a:r>
                        <a:rPr lang="ru-RU" sz="1600" dirty="0" smtClean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-1" y="6481672"/>
            <a:ext cx="12191999" cy="369332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Платных образовательных услуг в 2021-2022 годах нет</a:t>
            </a:r>
          </a:p>
        </p:txBody>
      </p:sp>
    </p:spTree>
    <p:extLst>
      <p:ext uri="{BB962C8B-B14F-4D97-AF65-F5344CB8AC3E}">
        <p14:creationId xmlns:p14="http://schemas.microsoft.com/office/powerpoint/2010/main" val="25664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97528" y="541958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аттестата-4,1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2021 году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6042392"/>
            <a:ext cx="12192001" cy="815608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образовательных услуг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: Лечебное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дело; сестринское дело; акушерское дело;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стоматология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ортопедическая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671248" y="147923"/>
            <a:ext cx="8161360" cy="5735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Полное наименование: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Государственное бюджетное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профессиональное образовательное учреждение Ленинградской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области «Тихвинский медицинский колледж»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Сокращенное наименование: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ГБПОУ ЛО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«ТМК»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Филиалы колледжа: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187342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Ленинградская область, г. Кировск, ул. Советская, д.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;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187400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Ленинградская область, г. Волхов, ул. Авиационная, д. 42);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        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187110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Ленинградская область, г. Кириши, площадь 60 лет Октября, д. 1.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Колледж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располагает благоустроенным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общежитием на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320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мест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(г. Тихвин).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Общежитие оборудовано внутренней и наружной системами видеонаблюдения, организован пропускной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режим</a:t>
            </a: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Контактный телефон: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                     тел.+7 (813) 677-8194— приёмная директора(г. Кировск);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                      тел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.+ 7 (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813)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632- 67-87— приёмная директора(г.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Волхов);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                     тел.+7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(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813)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685-95-80 — приёмная директора(г.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Волхов).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График работы: пятидневная рабочая неделя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пн-пт 8.00 – 17.35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Электронная почта: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90BB23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bondarenko.medic@gmail.com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90BB23">
                  <a:lumMod val="75000"/>
                </a:srgb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7191"/>
            <a:ext cx="3574473" cy="2291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561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97528" y="541958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аттестата-3,38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2021 году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725020"/>
            <a:ext cx="12192000" cy="1200329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образовательных услуг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: Правоохранительная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деятельность;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сварщик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(ручной и частично механизированной сварки (наплавки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); мастер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по ремонту и обслуживанию автомобилей;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монтаж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и техническая эксплуатация промышленного оборудования (по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отраслям); слесарь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по контрольно-измерительным приборам 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автоматике; химическая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технология неорганических веществ	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681351" y="63284"/>
            <a:ext cx="8241475" cy="5735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Полное наименование: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Государственное бюджетное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профессиональное образовательное учреждение Ленинградской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области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«Волховский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алюминиевый колледж»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Сокращенное наименование: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ГБПОУ ЛО «Волховский алюминиевый колледж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Адрес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колледжа: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187400,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Ленинградская область, г. Волхов, Кировский пр., д.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34.(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Проезд 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от Санкт-Петербурга до ст. Волховстрой 1, от Железнодорожного вокзала Волховстрой 1 автобусом № 25 до </a:t>
            </a: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автостанции «Сясьстрой»).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 Контактный телефон: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тел./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факс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+7 (813)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632-51-45 —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приёмная директора;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  тел.   +7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813 632-75-26 — приемная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комиссия.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График работы: пятидневная рабочая неделя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пн-пт 8.00 – 16.00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Электронная почта: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2"/>
              </a:rPr>
              <a:t>suz-vak@yandex.ru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6" y="2139500"/>
            <a:ext cx="3593206" cy="1862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108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060484"/>
              </p:ext>
            </p:extLst>
          </p:nvPr>
        </p:nvGraphicFramePr>
        <p:xfrm>
          <a:off x="506559" y="668284"/>
          <a:ext cx="11218461" cy="5502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9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92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6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92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4034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Профессия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базе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Срок обучения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Основа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124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Лечебное дело(</a:t>
                      </a:r>
                      <a:r>
                        <a:rPr lang="ru-RU" sz="1600" b="1" dirty="0" smtClean="0"/>
                        <a:t>фельдшер</a:t>
                      </a:r>
                      <a:r>
                        <a:rPr lang="ru-RU" sz="1600" dirty="0" smtClean="0"/>
                        <a:t>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бюджет</a:t>
                      </a:r>
                      <a:r>
                        <a:rPr lang="en-US" sz="1600" dirty="0" smtClean="0"/>
                        <a:t>/ </a:t>
                      </a:r>
                      <a:r>
                        <a:rPr lang="ru-RU" sz="1600" dirty="0" smtClean="0"/>
                        <a:t>платно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938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r>
                        <a:rPr lang="ru-RU" sz="1600" dirty="0" smtClean="0"/>
                        <a:t>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Акушерское </a:t>
                      </a:r>
                      <a:r>
                        <a:rPr lang="ru-RU" sz="1600" b="0" dirty="0" smtClean="0"/>
                        <a:t>дело</a:t>
                      </a:r>
                      <a:r>
                        <a:rPr lang="ru-RU" sz="1600" b="1" dirty="0" smtClean="0"/>
                        <a:t>(акушерка / акушер</a:t>
                      </a:r>
                      <a:r>
                        <a:rPr lang="ru-RU" sz="1600" dirty="0" smtClean="0"/>
                        <a:t>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9 классов</a:t>
                      </a:r>
                    </a:p>
                    <a:p>
                      <a:pPr algn="ctr"/>
                      <a:r>
                        <a:rPr lang="ru-RU" sz="1600" dirty="0" smtClean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  <a:p>
                      <a:pPr algn="ctr"/>
                      <a:endParaRPr lang="ru-RU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бюджет/ платно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849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600" dirty="0" smtClean="0"/>
                    </a:p>
                    <a:p>
                      <a:r>
                        <a:rPr lang="ru-RU" sz="1600" dirty="0" smtClean="0"/>
                        <a:t>Сестринское дело(</a:t>
                      </a:r>
                      <a:r>
                        <a:rPr lang="ru-RU" sz="1600" b="1" dirty="0" smtClean="0"/>
                        <a:t>медицинская сестра /медицинский брат</a:t>
                      </a:r>
                      <a:r>
                        <a:rPr lang="ru-RU" sz="1600" dirty="0" smtClean="0"/>
                        <a:t>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11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1600" dirty="0" smtClean="0"/>
                    </a:p>
                    <a:p>
                      <a:pPr algn="l"/>
                      <a:r>
                        <a:rPr lang="ru-RU" sz="1600" dirty="0" smtClean="0"/>
                        <a:t>бюджет/ платно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304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Стоматология ортопедическая(</a:t>
                      </a:r>
                      <a:r>
                        <a:rPr lang="ru-RU" sz="1600" b="1" dirty="0" smtClean="0"/>
                        <a:t>зубной техник</a:t>
                      </a:r>
                      <a:r>
                        <a:rPr lang="ru-RU" sz="1600" dirty="0" smtClean="0"/>
                        <a:t>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платно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608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574473" y="-117640"/>
            <a:ext cx="8617527" cy="584266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наименование: Бокситогорский институт (филиал) государственного автономного образовательного учреждения высшего образования Ленинградской области </a:t>
            </a: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«Ленинградский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государственный университет имени А.С. </a:t>
            </a: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Пушкина»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b="1" dirty="0" smtClean="0">
              <a:solidFill>
                <a:schemeClr val="tx1"/>
              </a:solidFill>
              <a:latin typeface="Robot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Сокращенное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наименование: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Бокситогорский институт (филиал) ГАОУ ВО ЛО "ЛГУ им. А. С. Пушкина"</a:t>
            </a:r>
            <a:endParaRPr lang="ru-RU" sz="1600" dirty="0" smtClean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Адрес колледжа:</a:t>
            </a:r>
            <a:endParaRPr lang="ru-RU" sz="1600" b="1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187600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Ленинградская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область, г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. Пикалёво, ул. Школьная, д.38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(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и</a:t>
            </a:r>
            <a:r>
              <a:rPr lang="ru-RU" sz="1600" i="1" dirty="0" smtClean="0">
                <a:solidFill>
                  <a:schemeClr val="tx1"/>
                </a:solidFill>
                <a:latin typeface="Roboto"/>
              </a:rPr>
              <a:t>меется 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возможность предоставления общежития всем нуждающимся иногородним </a:t>
            </a:r>
            <a:r>
              <a:rPr lang="ru-RU" sz="1600" i="1" dirty="0" smtClean="0">
                <a:solidFill>
                  <a:schemeClr val="tx1"/>
                </a:solidFill>
                <a:latin typeface="Roboto"/>
              </a:rPr>
              <a:t>обучающимся).</a:t>
            </a:r>
            <a:endParaRPr lang="ru-RU" sz="1600" b="1" dirty="0" smtClean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 smtClean="0">
                <a:solidFill>
                  <a:srgbClr val="000000"/>
                </a:solidFill>
                <a:latin typeface="Roboto"/>
              </a:rPr>
              <a:t>Контактный 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тел./факс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+7(812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) 465-66-99. — приёмная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комиссия;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График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пн-пт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9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.00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–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18.00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 smtClean="0">
                <a:solidFill>
                  <a:schemeClr val="accent3">
                    <a:lumMod val="50000"/>
                  </a:schemeClr>
                </a:solidFill>
                <a:latin typeface="Roboto"/>
                <a:hlinkClick r:id="rId2"/>
              </a:rPr>
              <a:t>ppcolledj@mail.ru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Roboto"/>
            </a:endParaRP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Roboto" panose="02000000000000000000"/>
              </a:rPr>
              <a:t>http://xn--90aeom5b.xn--p1ai/podrazdeleniya/otdelenie-spo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7528" y="541958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аттестата-4,14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2021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873115"/>
            <a:ext cx="12192000" cy="984885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образовательных услуг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: Прикладная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информатика (по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отраслям); дошкольное образование; преподавание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в начальных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классах;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ф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изическая культура; земельно-имущественные отношения; фармация; экономика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и бухгалтерский учет (по отраслям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); право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и организация социального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обеспечения; документационное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обеспечение управления и архивоведение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38229"/>
            <a:ext cx="3574473" cy="2154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772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0" y="6"/>
          <a:ext cx="12191999" cy="6907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3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7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2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835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Профессия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базе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Срок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Основа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76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1.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Земельно-имущественные отношения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</a:p>
                    <a:p>
                      <a:pPr algn="ctr"/>
                      <a:r>
                        <a:rPr lang="ru-RU" sz="1600" dirty="0" smtClean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  <a:p>
                      <a:pPr algn="ctr"/>
                      <a:r>
                        <a:rPr lang="ru-RU" sz="1600" dirty="0" smtClean="0"/>
                        <a:t>1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343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</a:t>
                      </a:r>
                      <a:r>
                        <a:rPr lang="ru-RU" sz="1500" dirty="0" smtClean="0"/>
                        <a:t>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Фармация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</a:p>
                    <a:p>
                      <a:pPr algn="ctr"/>
                      <a:r>
                        <a:rPr lang="ru-RU" sz="1600" dirty="0" smtClean="0"/>
                        <a:t>11 классов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  <a:p>
                      <a:pPr algn="ctr"/>
                      <a:endParaRPr lang="ru-RU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3761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3.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Экономика и бухгалтерский учет</a:t>
                      </a:r>
                    </a:p>
                    <a:p>
                      <a:r>
                        <a:rPr lang="ru-RU" sz="1600" dirty="0" smtClean="0"/>
                        <a:t>(по отраслям)</a:t>
                      </a:r>
                    </a:p>
                    <a:p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</a:p>
                    <a:p>
                      <a:pPr algn="ctr"/>
                      <a:r>
                        <a:rPr lang="ru-RU" sz="1600" dirty="0" smtClean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  <a:p>
                      <a:pPr algn="ctr"/>
                      <a:r>
                        <a:rPr lang="ru-RU" sz="1600" dirty="0" smtClean="0"/>
                        <a:t>1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25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4.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Социальная работа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</a:p>
                    <a:p>
                      <a:pPr algn="ctr"/>
                      <a:r>
                        <a:rPr lang="ru-RU" sz="1600" dirty="0" smtClean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440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5.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Право и организация социального обеспечения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</a:p>
                    <a:p>
                      <a:pPr algn="ctr"/>
                      <a:r>
                        <a:rPr lang="ru-RU" sz="1600" dirty="0" smtClean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  <a:p>
                      <a:pPr algn="ctr"/>
                      <a:r>
                        <a:rPr lang="ru-RU" sz="1600" dirty="0" smtClean="0"/>
                        <a:t>1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бюджет</a:t>
                      </a:r>
                      <a:endParaRPr lang="ru-RU" sz="16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35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6.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Туризм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251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7.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Дошкольное образование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</a:p>
                    <a:p>
                      <a:pPr algn="ctr"/>
                      <a:r>
                        <a:rPr lang="ru-RU" sz="1600" dirty="0" smtClean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440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8.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Преподавание в начальных классах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</a:p>
                    <a:p>
                      <a:pPr algn="ctr"/>
                      <a:r>
                        <a:rPr lang="ru-RU" sz="1600" dirty="0" smtClean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45967"/>
                  </a:ext>
                </a:extLst>
              </a:tr>
              <a:tr h="50835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9.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Документационное обеспечение управления и архивоведение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38272"/>
                  </a:ext>
                </a:extLst>
              </a:tr>
              <a:tr h="57440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10.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Физическая культура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</a:p>
                    <a:p>
                      <a:pPr algn="ctr"/>
                      <a:r>
                        <a:rPr lang="ru-RU" sz="1600" dirty="0" smtClean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78122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52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336966" y="0"/>
            <a:ext cx="8778834" cy="5487514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наименование: Государственное бюджетное профессиональное образовательное учреждение Ленинградской области ”Гатчинский педагогический колледж имени К.Д. Ушинского</a:t>
            </a: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“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b="1" dirty="0" smtClean="0">
              <a:solidFill>
                <a:schemeClr val="tx1"/>
              </a:solidFill>
              <a:latin typeface="Robot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Сокращенное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наименование: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ГБПОУ ЛО ”Гатчинский педагогический колледж им. К.Д. Ушинского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“</a:t>
            </a:r>
          </a:p>
          <a:p>
            <a:pPr marL="0" indent="0" algn="ctr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Roboto"/>
              </a:rPr>
              <a:t>Адрес колледжа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: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188300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Ленинградская область,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г. Гатчина,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ул. Рощинская, д.7(</a:t>
            </a:r>
            <a:r>
              <a:rPr lang="ru-RU" sz="1600" i="1" dirty="0" smtClean="0">
                <a:solidFill>
                  <a:schemeClr val="tx1"/>
                </a:solidFill>
                <a:latin typeface="Roboto"/>
              </a:rPr>
              <a:t>имеется 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возможность предоставления общежития всем нуждающимся иногородним </a:t>
            </a:r>
            <a:r>
              <a:rPr lang="ru-RU" sz="1600" i="1" dirty="0" smtClean="0">
                <a:solidFill>
                  <a:schemeClr val="tx1"/>
                </a:solidFill>
                <a:latin typeface="Roboto"/>
              </a:rPr>
              <a:t>обучающимся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).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 тел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./факс 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+7 (813) 714 22-65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— приёмная директора;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         тел.    +7 (813) 714-23-86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— приёмная комиссия.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График 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пн-сб 8.00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– </a:t>
            </a:r>
            <a:r>
              <a:rPr lang="ru-RU" sz="1600" dirty="0" smtClean="0">
                <a:solidFill>
                  <a:schemeClr val="tx1"/>
                </a:solidFill>
                <a:latin typeface="Roboto"/>
              </a:rPr>
              <a:t>18.00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Roboto"/>
                <a:hlinkClick r:id="rId2"/>
              </a:rPr>
              <a:t>gpk_@</a:t>
            </a:r>
            <a:r>
              <a:rPr lang="de-DE" sz="1600" b="1" dirty="0" smtClean="0">
                <a:solidFill>
                  <a:schemeClr val="accent3">
                    <a:lumMod val="50000"/>
                  </a:schemeClr>
                </a:solidFill>
                <a:latin typeface="Roboto"/>
                <a:hlinkClick r:id="rId2"/>
              </a:rPr>
              <a:t>mail.ru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Roboto"/>
            </a:endParaRP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college-gatchina.ru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0656" y="717099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аттестата-4,38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2021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5770020"/>
            <a:ext cx="12192001" cy="1077218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: Прикладная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информатика (по отраслям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); дошкольное образование;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реподавание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в начальных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классах; педагогика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дополнительного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образования; физическая культура; библиотековедение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2742"/>
            <a:ext cx="3657601" cy="2397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1497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-1" y="0"/>
          <a:ext cx="12192000" cy="6119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9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3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7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2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493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Профессия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базе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Срок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Основа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889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Дошкольное образование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3 года 10 месяцев</a:t>
                      </a:r>
                      <a:endParaRPr lang="ru-RU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136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r>
                        <a:rPr lang="ru-RU" sz="1600" dirty="0" smtClean="0"/>
                        <a:t>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Преподавание в начальных классах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889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Физическая культура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93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Педагогика дополнительного образования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536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Прикладная информатика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493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Компьютерные системы и комплексы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119336"/>
            <a:ext cx="12191999" cy="738664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На обучение в техникум принимаются лица с ограниченными возможностями здоровья и инвалиды, которым согласно заключению федерального учреждения медико-социальной экспертизы не противопоказано обучение в техникуме по данным специальностям 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программам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53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0" y="6"/>
          <a:ext cx="12191999" cy="6857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0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19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29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746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Профессия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базе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Срок обучения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Основа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13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600" dirty="0" smtClean="0"/>
                    </a:p>
                    <a:p>
                      <a:r>
                        <a:rPr lang="ru-RU" sz="1600" dirty="0" smtClean="0"/>
                        <a:t>Мастер по ремонту и обслуживанию </a:t>
                      </a:r>
                      <a:r>
                        <a:rPr lang="ru-RU" sz="1600" b="0" dirty="0" smtClean="0"/>
                        <a:t>автомобилей</a:t>
                      </a:r>
                      <a:endParaRPr lang="ru-RU" sz="1600" b="1" dirty="0" smtClean="0"/>
                    </a:p>
                    <a:p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22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r>
                        <a:rPr lang="ru-RU" sz="1600" dirty="0" smtClean="0"/>
                        <a:t>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600" dirty="0" smtClean="0"/>
                    </a:p>
                    <a:p>
                      <a:r>
                        <a:rPr lang="ru-RU" sz="1600" dirty="0" smtClean="0"/>
                        <a:t>Металлургия цветных </a:t>
                      </a:r>
                      <a:r>
                        <a:rPr lang="ru-RU" sz="1600" b="1" dirty="0" smtClean="0"/>
                        <a:t>металлов(техник, специалист по металлургии цветных металлов</a:t>
                      </a:r>
                      <a:r>
                        <a:rPr lang="ru-RU" sz="1600" dirty="0" smtClean="0"/>
                        <a:t>)</a:t>
                      </a:r>
                    </a:p>
                    <a:p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</a:p>
                    <a:p>
                      <a:pPr algn="ctr"/>
                      <a:r>
                        <a:rPr lang="ru-RU" sz="1600" dirty="0" smtClean="0"/>
                        <a:t>  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  <a:p>
                      <a:pPr algn="ctr"/>
                      <a:endParaRPr lang="ru-RU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13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	</a:t>
                      </a:r>
                    </a:p>
                    <a:p>
                      <a:r>
                        <a:rPr lang="ru-RU" sz="1600" dirty="0" smtClean="0"/>
                        <a:t>Монтаж и техническая эксплуатация промышленного оборудования (по отраслям)- </a:t>
                      </a:r>
                      <a:r>
                        <a:rPr lang="ru-RU" sz="1600" b="1" dirty="0" smtClean="0"/>
                        <a:t>техник-механик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</a:p>
                    <a:p>
                      <a:pPr algn="ctr"/>
                      <a:r>
                        <a:rPr lang="ru-RU" sz="1600" dirty="0" smtClean="0"/>
                        <a:t>11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 года 10 месяцев</a:t>
                      </a:r>
                    </a:p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713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600" dirty="0" smtClean="0"/>
                    </a:p>
                    <a:p>
                      <a:r>
                        <a:rPr lang="ru-RU" sz="1600" dirty="0" smtClean="0"/>
                        <a:t>Монтаж, наладка и эксплуатация электрооборудования промышленных и гражданских зданий(</a:t>
                      </a:r>
                      <a:r>
                        <a:rPr lang="ru-RU" sz="1600" b="1" dirty="0" smtClean="0"/>
                        <a:t>техник</a:t>
                      </a:r>
                      <a:r>
                        <a:rPr lang="ru-RU" sz="1600" dirty="0" smtClean="0"/>
                        <a:t>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</a:p>
                    <a:p>
                      <a:pPr algn="ctr"/>
                      <a:r>
                        <a:rPr lang="ru-RU" sz="1600" dirty="0" smtClean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 года 10 месяцев</a:t>
                      </a:r>
                    </a:p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05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Правоохранительная деятельность(</a:t>
                      </a:r>
                      <a:r>
                        <a:rPr lang="ru-RU" sz="1600" b="1" dirty="0" smtClean="0"/>
                        <a:t>юрист</a:t>
                      </a:r>
                      <a:r>
                        <a:rPr lang="ru-RU" sz="1600" dirty="0" smtClean="0"/>
                        <a:t>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</a:p>
                    <a:p>
                      <a:pPr algn="ctr"/>
                      <a:r>
                        <a:rPr lang="ru-RU" sz="1600" dirty="0" smtClean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87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Сварщик (ручной и частично механизированной сварки (наплавки)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205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Техническое обслуживание и ремонт автомобильного транспорта(</a:t>
                      </a:r>
                      <a:r>
                        <a:rPr lang="ru-RU" sz="1600" b="1" dirty="0" smtClean="0"/>
                        <a:t>техник</a:t>
                      </a:r>
                      <a:r>
                        <a:rPr lang="ru-RU" sz="1600" dirty="0" smtClean="0"/>
                        <a:t>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</a:p>
                    <a:p>
                      <a:pPr algn="ctr"/>
                      <a:r>
                        <a:rPr lang="ru-RU" sz="1600" dirty="0" smtClean="0"/>
                        <a:t>11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года10</a:t>
                      </a:r>
                      <a:r>
                        <a:rPr lang="ru-RU" sz="1600" baseline="0" dirty="0" smtClean="0"/>
                        <a:t> месяцев</a:t>
                      </a:r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 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205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Химическая технология неорганических веществ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</a:p>
                    <a:p>
                      <a:pPr algn="ctr"/>
                      <a:r>
                        <a:rPr lang="ru-RU" sz="1600" dirty="0" smtClean="0"/>
                        <a:t>11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года10</a:t>
                      </a:r>
                      <a:r>
                        <a:rPr lang="ru-RU" sz="1600" baseline="0" dirty="0" smtClean="0"/>
                        <a:t> месяцев</a:t>
                      </a:r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 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45967"/>
                  </a:ext>
                </a:extLst>
              </a:tr>
              <a:tr h="58205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Экономика и бухгалтерский учет (по отраслям)-</a:t>
                      </a:r>
                      <a:r>
                        <a:rPr lang="ru-RU" sz="1600" b="1" dirty="0" smtClean="0"/>
                        <a:t>бухгалтер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классов</a:t>
                      </a:r>
                    </a:p>
                    <a:p>
                      <a:pPr algn="ctr"/>
                      <a:r>
                        <a:rPr lang="ru-RU" sz="1600" dirty="0" smtClean="0"/>
                        <a:t>11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года10</a:t>
                      </a:r>
                      <a:r>
                        <a:rPr lang="ru-RU" sz="1600" baseline="0" dirty="0" smtClean="0"/>
                        <a:t> месяцев</a:t>
                      </a:r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 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38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566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97528" y="541958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аттестата-3,40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2021 году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873115"/>
            <a:ext cx="12192000" cy="984885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образовательных услуг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: Сестринское дело; лечебное дело; лабораторная диагностика;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с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томатология профилактическая младшая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медицинская сестра по уходу за больными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681351" y="63284"/>
            <a:ext cx="8241475" cy="5735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Полное наименование: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Государственное бюджетное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профессиональное образовательное учреждение Ленинградской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области «Выборгский медицинский колледж»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Сокращенное наименование: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ГБПОУ ЛО «Выборгский медицинский колледж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Адрес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колледжа: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188410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, Ленинградская область,  г. Волосово, ул. Хрустицкого,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д.76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Адрес общежития: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г. Выборг, Ленинградское шоссе, дом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26а( </a:t>
            </a: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 г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 Волосово, г. Кингисеппе, г. Сланцы, г. Приозерске в п. Сиверский Гатчинского </a:t>
            </a: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р-на 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общежития не имеется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).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 Контактный телефон: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тел./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факс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+7 (813) 732-24-28— приёмная директора.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График работы: пятидневная рабочая неделя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пн-пт 8.00 – 18.00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Электронная почта: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2"/>
              </a:rPr>
              <a:t>medik@vyborg.ru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0BB23">
                    <a:lumMod val="5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http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90BB23">
                    <a:lumMod val="5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://medik.vyborg.ru/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0BB23">
                    <a:lumMod val="5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90BB23">
                  <a:lumMod val="50000"/>
                </a:srgb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96619"/>
            <a:ext cx="3574473" cy="2253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258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7">
            <a:extLst>
              <a:ext uri="{FF2B5EF4-FFF2-40B4-BE49-F238E27FC236}">
                <a16:creationId xmlns:a16="http://schemas.microsoft.com/office/drawing/2014/main" id="{9C5021D0-1F8B-454D-95E4-C5B6D4BCA09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20634" y="914401"/>
          <a:ext cx="11483440" cy="49742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27">
                  <a:extLst>
                    <a:ext uri="{9D8B030D-6E8A-4147-A177-3AD203B41FA5}">
                      <a16:colId xmlns:a16="http://schemas.microsoft.com/office/drawing/2014/main" val="3483770839"/>
                    </a:ext>
                  </a:extLst>
                </a:gridCol>
                <a:gridCol w="417110">
                  <a:extLst>
                    <a:ext uri="{9D8B030D-6E8A-4147-A177-3AD203B41FA5}">
                      <a16:colId xmlns:a16="http://schemas.microsoft.com/office/drawing/2014/main" val="683531495"/>
                    </a:ext>
                  </a:extLst>
                </a:gridCol>
                <a:gridCol w="6077016">
                  <a:extLst>
                    <a:ext uri="{9D8B030D-6E8A-4147-A177-3AD203B41FA5}">
                      <a16:colId xmlns:a16="http://schemas.microsoft.com/office/drawing/2014/main" val="2449645489"/>
                    </a:ext>
                  </a:extLst>
                </a:gridCol>
                <a:gridCol w="1442696">
                  <a:extLst>
                    <a:ext uri="{9D8B030D-6E8A-4147-A177-3AD203B41FA5}">
                      <a16:colId xmlns:a16="http://schemas.microsoft.com/office/drawing/2014/main" val="630446201"/>
                    </a:ext>
                  </a:extLst>
                </a:gridCol>
                <a:gridCol w="1915052">
                  <a:extLst>
                    <a:ext uri="{9D8B030D-6E8A-4147-A177-3AD203B41FA5}">
                      <a16:colId xmlns:a16="http://schemas.microsoft.com/office/drawing/2014/main" val="2126690408"/>
                    </a:ext>
                  </a:extLst>
                </a:gridCol>
                <a:gridCol w="1606139">
                  <a:extLst>
                    <a:ext uri="{9D8B030D-6E8A-4147-A177-3AD203B41FA5}">
                      <a16:colId xmlns:a16="http://schemas.microsoft.com/office/drawing/2014/main" val="2468938440"/>
                    </a:ext>
                  </a:extLst>
                </a:gridCol>
              </a:tblGrid>
              <a:tr h="9737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14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57396537"/>
                  </a:ext>
                </a:extLst>
              </a:tr>
              <a:tr h="9921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ru-RU" sz="1600" dirty="0" smtClean="0"/>
                    </a:p>
                    <a:p>
                      <a:r>
                        <a:rPr lang="ru-RU" sz="1600" dirty="0" smtClean="0"/>
                        <a:t>Сестринское </a:t>
                      </a:r>
                      <a:r>
                        <a:rPr lang="ru-RU" sz="1600" u="none" dirty="0" smtClean="0"/>
                        <a:t>дело(</a:t>
                      </a:r>
                      <a:r>
                        <a:rPr lang="ru-RU" sz="1600" b="1" u="none" dirty="0" smtClean="0"/>
                        <a:t>медицинская сестра / медицинский брат</a:t>
                      </a:r>
                      <a:r>
                        <a:rPr lang="ru-RU" sz="1600" u="none" dirty="0" smtClean="0"/>
                        <a:t>)</a:t>
                      </a:r>
                    </a:p>
                    <a:p>
                      <a:endParaRPr lang="ru-RU" sz="16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3 года 10 месяцев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бюджет/ платно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2007480"/>
                  </a:ext>
                </a:extLst>
              </a:tr>
              <a:tr h="9647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ru-RU" sz="1600" dirty="0" smtClean="0"/>
                    </a:p>
                    <a:p>
                      <a:r>
                        <a:rPr lang="ru-RU" sz="1600" dirty="0" smtClean="0"/>
                        <a:t>Сестринское дело(</a:t>
                      </a:r>
                      <a:r>
                        <a:rPr lang="ru-RU" sz="1600" b="1" dirty="0" smtClean="0"/>
                        <a:t>медицинская сестра / медицинский брат</a:t>
                      </a:r>
                      <a:r>
                        <a:rPr lang="ru-RU" sz="1600" dirty="0" smtClean="0"/>
                        <a:t>)</a:t>
                      </a:r>
                    </a:p>
                    <a:p>
                      <a:endParaRPr lang="ru-RU" sz="16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11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2года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бюджет/ 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6857418"/>
                  </a:ext>
                </a:extLst>
              </a:tr>
              <a:tr h="875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600" u="none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ru-RU" sz="1600" dirty="0" smtClean="0"/>
                    </a:p>
                    <a:p>
                      <a:r>
                        <a:rPr lang="ru-RU" sz="1600" dirty="0" smtClean="0"/>
                        <a:t>Лечебное дело(</a:t>
                      </a:r>
                      <a:r>
                        <a:rPr lang="ru-RU" sz="1600" b="1" dirty="0" smtClean="0"/>
                        <a:t>фельдшер</a:t>
                      </a:r>
                      <a:r>
                        <a:rPr lang="ru-RU" sz="1600" dirty="0" smtClean="0"/>
                        <a:t>)</a:t>
                      </a:r>
                    </a:p>
                    <a:p>
                      <a:endParaRPr lang="ru-RU" sz="16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11 классов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бюджет/ 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1523463"/>
                  </a:ext>
                </a:extLst>
              </a:tr>
              <a:tr h="11677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600" u="none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ru-RU" sz="1600" dirty="0" smtClean="0"/>
                    </a:p>
                    <a:p>
                      <a:r>
                        <a:rPr lang="ru-RU" sz="1600" dirty="0" smtClean="0"/>
                        <a:t>Лабораторная </a:t>
                      </a:r>
                      <a:r>
                        <a:rPr lang="ru-RU" sz="1600" b="0" dirty="0" smtClean="0"/>
                        <a:t>диагностика</a:t>
                      </a:r>
                      <a:r>
                        <a:rPr lang="ru-RU" sz="1600" b="1" dirty="0" smtClean="0"/>
                        <a:t>(медицинский лабораторный техник</a:t>
                      </a:r>
                      <a:r>
                        <a:rPr lang="ru-RU" sz="1600" dirty="0" smtClean="0"/>
                        <a:t>)</a:t>
                      </a:r>
                    </a:p>
                    <a:p>
                      <a:endParaRPr lang="ru-RU" sz="16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3 года 10 месяцев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53834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149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8233" y="237506"/>
            <a:ext cx="7348739" cy="598516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1900" b="1" dirty="0">
                <a:solidFill>
                  <a:schemeClr val="tx1"/>
                </a:solidFill>
                <a:latin typeface="Roboto"/>
              </a:rPr>
              <a:t>Полное наименование: Государственное бюджетное профессиональное образовательное учреждение  Ленинградской области «Бегуницкий агротехнологический техникум»</a:t>
            </a:r>
          </a:p>
          <a:p>
            <a:pPr marL="0" indent="0" algn="ctr">
              <a:buNone/>
            </a:pPr>
            <a:r>
              <a:rPr lang="ru-RU" sz="1900" b="1" dirty="0">
                <a:solidFill>
                  <a:schemeClr val="tx1"/>
                </a:solidFill>
                <a:latin typeface="Roboto"/>
              </a:rPr>
              <a:t>Сокращенное наименование:</a:t>
            </a:r>
            <a:endParaRPr lang="ru-RU" sz="19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900" dirty="0">
                <a:solidFill>
                  <a:schemeClr val="tx1"/>
                </a:solidFill>
                <a:latin typeface="Roboto"/>
              </a:rPr>
              <a:t>ГБПОУ ЛО «Бегуницкий агротехнологический техникум»</a:t>
            </a:r>
          </a:p>
          <a:p>
            <a:pPr marL="0" indent="0" algn="ctr">
              <a:buNone/>
            </a:pPr>
            <a:r>
              <a:rPr lang="ru-RU" sz="1900" b="1" dirty="0">
                <a:solidFill>
                  <a:schemeClr val="tx1"/>
                </a:solidFill>
                <a:latin typeface="Roboto"/>
              </a:rPr>
              <a:t>Адрес техникума:</a:t>
            </a:r>
          </a:p>
          <a:p>
            <a:pPr marL="0" indent="0" algn="ctr">
              <a:buNone/>
            </a:pPr>
            <a:r>
              <a:rPr lang="ru-RU" sz="1900" dirty="0">
                <a:solidFill>
                  <a:schemeClr val="tx1"/>
                </a:solidFill>
                <a:latin typeface="Roboto"/>
              </a:rPr>
              <a:t>188423, Россия, Ленинградская область, Волосовский район, деревня Бегуницы, дом 66.</a:t>
            </a:r>
          </a:p>
          <a:p>
            <a:pPr marL="0" indent="0" algn="ctr">
              <a:buNone/>
            </a:pPr>
            <a:r>
              <a:rPr lang="ru-RU" sz="19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900" b="1" dirty="0">
                <a:solidFill>
                  <a:srgbClr val="000000"/>
                </a:solidFill>
                <a:latin typeface="Roboto"/>
              </a:rPr>
              <a:t>Контактный </a:t>
            </a:r>
            <a:r>
              <a:rPr lang="ru-RU" sz="1900" b="1" dirty="0" smtClean="0">
                <a:solidFill>
                  <a:srgbClr val="000000"/>
                </a:solidFill>
                <a:latin typeface="Roboto"/>
              </a:rPr>
              <a:t>телефон:</a:t>
            </a:r>
            <a:endParaRPr lang="ru-RU" sz="1900" dirty="0" smtClean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900" dirty="0" smtClean="0">
                <a:solidFill>
                  <a:schemeClr val="tx1"/>
                </a:solidFill>
                <a:latin typeface="Roboto"/>
              </a:rPr>
              <a:t>тел./факс +7 (813) 735-11-67 — приёмная директора;</a:t>
            </a:r>
          </a:p>
          <a:p>
            <a:pPr marL="0" indent="0" algn="ctr">
              <a:buNone/>
            </a:pPr>
            <a:r>
              <a:rPr lang="ru-RU" sz="1900" dirty="0" smtClean="0">
                <a:solidFill>
                  <a:schemeClr val="tx1"/>
                </a:solidFill>
                <a:latin typeface="Roboto"/>
              </a:rPr>
              <a:t>      тел.   +7 (813) 735-12-90 </a:t>
            </a:r>
            <a:r>
              <a:rPr lang="ru-RU" sz="1900" dirty="0">
                <a:solidFill>
                  <a:schemeClr val="tx1"/>
                </a:solidFill>
                <a:latin typeface="Roboto"/>
              </a:rPr>
              <a:t>— приёмная комиссия.</a:t>
            </a:r>
          </a:p>
          <a:p>
            <a:pPr marL="0" indent="0" algn="ctr">
              <a:buNone/>
            </a:pPr>
            <a:r>
              <a:rPr lang="ru-RU" sz="1900" dirty="0">
                <a:solidFill>
                  <a:schemeClr val="tx1"/>
                </a:solidFill>
                <a:latin typeface="Roboto"/>
              </a:rPr>
              <a:t>График работы: пятидневная рабочая неделя</a:t>
            </a:r>
          </a:p>
          <a:p>
            <a:pPr marL="0" indent="0" algn="ctr">
              <a:buNone/>
            </a:pPr>
            <a:r>
              <a:rPr lang="ru-RU" sz="1900" dirty="0">
                <a:solidFill>
                  <a:schemeClr val="tx1"/>
                </a:solidFill>
                <a:latin typeface="Roboto"/>
              </a:rPr>
              <a:t>пн-пт 9.00 – 17.00.</a:t>
            </a:r>
          </a:p>
          <a:p>
            <a:pPr marL="0" indent="0" algn="ctr">
              <a:buNone/>
            </a:pPr>
            <a:r>
              <a:rPr lang="ru-RU" sz="19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ru-RU" sz="1700" b="1" dirty="0" smtClean="0">
                <a:solidFill>
                  <a:srgbClr val="000000"/>
                </a:solidFill>
                <a:latin typeface="Roboto"/>
                <a:hlinkClick r:id="rId2"/>
              </a:rPr>
              <a:t>bat42@mail.ru</a:t>
            </a:r>
            <a:endParaRPr lang="ru-RU" sz="1700" b="1" dirty="0" smtClean="0">
              <a:solidFill>
                <a:srgbClr val="000000"/>
              </a:solidFill>
              <a:latin typeface="Roboto"/>
            </a:endParaRP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900" b="1" dirty="0">
                <a:solidFill>
                  <a:schemeClr val="accent3">
                    <a:lumMod val="75000"/>
                  </a:schemeClr>
                </a:solidFill>
                <a:latin typeface="Roboto"/>
              </a:rPr>
              <a:t>http://gbouspobat.ru/</a:t>
            </a:r>
            <a:endParaRPr lang="ru-RU" sz="1900" b="1" dirty="0">
              <a:solidFill>
                <a:schemeClr val="accent3">
                  <a:lumMod val="75000"/>
                </a:schemeClr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900" b="1" dirty="0" smtClean="0">
                <a:solidFill>
                  <a:schemeClr val="tx1"/>
                </a:solidFill>
                <a:latin typeface="Roboto"/>
              </a:rPr>
              <a:t>Автобусы</a:t>
            </a:r>
            <a:r>
              <a:rPr lang="ru-RU" sz="1900" b="1" dirty="0">
                <a:solidFill>
                  <a:schemeClr val="tx1"/>
                </a:solidFill>
                <a:latin typeface="Roboto"/>
              </a:rPr>
              <a:t>:</a:t>
            </a:r>
            <a:endParaRPr lang="ru-RU" sz="19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900" dirty="0">
                <a:solidFill>
                  <a:schemeClr val="tx1"/>
                </a:solidFill>
                <a:latin typeface="Roboto"/>
              </a:rPr>
              <a:t>№ 487 Санкт-Петербург от м. Автово, Кировский завод</a:t>
            </a:r>
          </a:p>
          <a:p>
            <a:pPr marL="0" indent="0" algn="ctr">
              <a:buNone/>
            </a:pPr>
            <a:r>
              <a:rPr lang="ru-RU" sz="1900" dirty="0">
                <a:solidFill>
                  <a:schemeClr val="tx1"/>
                </a:solidFill>
                <a:latin typeface="Roboto"/>
              </a:rPr>
              <a:t>№ 33 Волосово</a:t>
            </a:r>
          </a:p>
          <a:p>
            <a:pPr marL="0" indent="0" algn="ctr">
              <a:buNone/>
            </a:pPr>
            <a:r>
              <a:rPr lang="ru-RU" sz="1900" dirty="0">
                <a:solidFill>
                  <a:schemeClr val="tx1"/>
                </a:solidFill>
                <a:latin typeface="Roboto"/>
              </a:rPr>
              <a:t>№ 69 Кингисепп</a:t>
            </a:r>
          </a:p>
          <a:p>
            <a:pPr marL="0" indent="0" algn="ctr">
              <a:buNone/>
            </a:pPr>
            <a:endParaRPr lang="ru-RU" dirty="0">
              <a:latin typeface="Roboto"/>
            </a:endParaRPr>
          </a:p>
        </p:txBody>
      </p:sp>
      <p:sp>
        <p:nvSpPr>
          <p:cNvPr id="8" name="Заголовок 7"/>
          <p:cNvSpPr txBox="1">
            <a:spLocks noGrp="1"/>
          </p:cNvSpPr>
          <p:nvPr>
            <p:ph type="title"/>
          </p:nvPr>
        </p:nvSpPr>
        <p:spPr>
          <a:xfrm>
            <a:off x="1376218" y="621279"/>
            <a:ext cx="2257631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Средний балл аттестата – 3,45 в 2021 году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239808"/>
            <a:ext cx="12192000" cy="615553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Направления образовательных услуг: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Механизация сельского хозяйства; электрификация и автоматизация сельского хозяйства; автомеханик; техник-механик; хозяйка(ин) усадьбы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7693"/>
            <a:ext cx="3633849" cy="2159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74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амка">
  <a:themeElements>
    <a:clrScheme name="Рамка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ка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6512</Words>
  <Application>Microsoft Office PowerPoint</Application>
  <PresentationFormat>Широкоэкранный</PresentationFormat>
  <Paragraphs>1976</Paragraphs>
  <Slides>54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3" baseType="lpstr">
      <vt:lpstr>Arial</vt:lpstr>
      <vt:lpstr>Bookman Old Style</vt:lpstr>
      <vt:lpstr>Calibri</vt:lpstr>
      <vt:lpstr>Corbel</vt:lpstr>
      <vt:lpstr>Roboto</vt:lpstr>
      <vt:lpstr>Tahoma</vt:lpstr>
      <vt:lpstr>Times New Roman</vt:lpstr>
      <vt:lpstr>Wingdings 2</vt:lpstr>
      <vt:lpstr>Рамка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Средний балл аттестата – 3,45 в 2021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Образовательные услуги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ё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84</cp:revision>
  <dcterms:created xsi:type="dcterms:W3CDTF">2022-02-11T06:49:44Z</dcterms:created>
  <dcterms:modified xsi:type="dcterms:W3CDTF">2022-02-17T17:26:49Z</dcterms:modified>
</cp:coreProperties>
</file>